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7" r:id="rId2"/>
    <p:sldId id="385" r:id="rId3"/>
    <p:sldId id="386" r:id="rId4"/>
    <p:sldId id="387" r:id="rId5"/>
    <p:sldId id="388" r:id="rId6"/>
    <p:sldId id="389" r:id="rId7"/>
    <p:sldId id="416" r:id="rId8"/>
    <p:sldId id="382" r:id="rId9"/>
    <p:sldId id="392" r:id="rId10"/>
    <p:sldId id="318" r:id="rId11"/>
    <p:sldId id="316" r:id="rId12"/>
    <p:sldId id="393" r:id="rId13"/>
    <p:sldId id="394" r:id="rId14"/>
    <p:sldId id="432" r:id="rId15"/>
    <p:sldId id="343" r:id="rId16"/>
    <p:sldId id="344" r:id="rId17"/>
    <p:sldId id="346" r:id="rId18"/>
    <p:sldId id="431" r:id="rId19"/>
    <p:sldId id="408" r:id="rId20"/>
    <p:sldId id="409" r:id="rId21"/>
    <p:sldId id="410" r:id="rId22"/>
    <p:sldId id="433" r:id="rId23"/>
    <p:sldId id="420" r:id="rId24"/>
    <p:sldId id="421" r:id="rId25"/>
    <p:sldId id="422" r:id="rId26"/>
    <p:sldId id="423" r:id="rId27"/>
    <p:sldId id="424" r:id="rId28"/>
    <p:sldId id="425" r:id="rId29"/>
    <p:sldId id="426" r:id="rId30"/>
    <p:sldId id="368" r:id="rId31"/>
    <p:sldId id="429" r:id="rId32"/>
    <p:sldId id="29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9E9FAE"/>
    <a:srgbClr val="DCD7D6"/>
    <a:srgbClr val="F0F2F4"/>
    <a:srgbClr val="0B0284"/>
    <a:srgbClr val="C10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3" autoAdjust="0"/>
    <p:restoredTop sz="94472" autoAdjust="0"/>
  </p:normalViewPr>
  <p:slideViewPr>
    <p:cSldViewPr>
      <p:cViewPr>
        <p:scale>
          <a:sx n="98" d="100"/>
          <a:sy n="98" d="100"/>
        </p:scale>
        <p:origin x="-1920" y="-624"/>
      </p:cViewPr>
      <p:guideLst>
        <p:guide orient="horz" pos="29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7C84BA-FFF5-4C4B-A699-93888A98E83A}" type="datetimeFigureOut">
              <a:rPr lang="en-US"/>
              <a:pPr>
                <a:defRPr/>
              </a:pPr>
              <a:t>11/17/2015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C18B9B-0F06-40A8-94D8-C9C71C3D6DB8}" type="slidenum">
              <a:rPr lang="en-US"/>
              <a:pPr>
                <a:defRPr/>
              </a:pPr>
              <a:t>‹#›</a:t>
            </a:fld>
            <a:endParaRPr lang="en-US" dirty="0"/>
          </a:p>
        </p:txBody>
      </p:sp>
    </p:spTree>
    <p:extLst>
      <p:ext uri="{BB962C8B-B14F-4D97-AF65-F5344CB8AC3E}">
        <p14:creationId xmlns:p14="http://schemas.microsoft.com/office/powerpoint/2010/main" val="1518491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1C3E29-5F14-43E9-8E83-786A7AC8E989}" type="slidenum">
              <a:rPr lang="en-US" altLang="en-US" smtClean="0"/>
              <a:pPr eaLnBrk="1" hangingPunct="1"/>
              <a:t>3</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1C3E29-5F14-43E9-8E83-786A7AC8E989}" type="slidenum">
              <a:rPr lang="en-US" altLang="en-US" smtClean="0"/>
              <a:pPr eaLnBrk="1" hangingPunct="1"/>
              <a:t>4</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1C3E29-5F14-43E9-8E83-786A7AC8E989}" type="slidenum">
              <a:rPr lang="en-US" altLang="en-US" smtClean="0"/>
              <a:pPr eaLnBrk="1" hangingPunct="1"/>
              <a:t>5</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1C3E29-5F14-43E9-8E83-786A7AC8E989}" type="slidenum">
              <a:rPr lang="en-US" altLang="en-US" smtClean="0"/>
              <a:pPr eaLnBrk="1" hangingPunct="1"/>
              <a:t>6</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E659CB-9158-4D74-B094-93C50A694C46}" type="datetimeFigureOut">
              <a:rPr lang="en-US"/>
              <a:pPr>
                <a:defRPr/>
              </a:pPr>
              <a:t>11/17/2015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89CF02-589D-45C1-875C-23DC9626F2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5031E4-C14B-4B3B-A48F-EA57A658E0C4}" type="datetimeFigureOut">
              <a:rPr lang="en-US"/>
              <a:pPr>
                <a:defRPr/>
              </a:pPr>
              <a:t>11/17/2015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45A6DD-D081-4F08-9903-8DE1E06880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34D1DE-7C72-4343-8A31-CDF6605ACCDD}" type="datetimeFigureOut">
              <a:rPr lang="en-US"/>
              <a:pPr>
                <a:defRPr/>
              </a:pPr>
              <a:t>11/17/2015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DB5F68-403D-4A72-A0DC-85B9447978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3A5867-D9FF-455D-B8D8-970995F3B01B}" type="datetimeFigureOut">
              <a:rPr lang="en-US"/>
              <a:pPr>
                <a:defRPr/>
              </a:pPr>
              <a:t>11/17/2015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ABCF10-75F8-4146-A428-F83973A462A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A48854-4677-4F0F-8F7B-0C20097CE42C}" type="datetimeFigureOut">
              <a:rPr lang="en-US"/>
              <a:pPr>
                <a:defRPr/>
              </a:pPr>
              <a:t>11/17/2015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97E818-F840-42A6-8926-39AC06C05A4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353BB0-2CC4-4BCD-8358-ADE8786585E8}" type="datetimeFigureOut">
              <a:rPr lang="en-US"/>
              <a:pPr>
                <a:defRPr/>
              </a:pPr>
              <a:t>11/17/2015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F94F9D-2E6D-418C-B320-E081D52DEC9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F21979-C878-41C0-BA73-A0291337665E}" type="datetimeFigureOut">
              <a:rPr lang="en-US"/>
              <a:pPr>
                <a:defRPr/>
              </a:pPr>
              <a:t>11/17/2015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AFF13E0-97F3-4BBA-B148-C6955111A09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917FEB-EF8C-40AD-8276-7D471940485E}" type="datetimeFigureOut">
              <a:rPr lang="en-US"/>
              <a:pPr>
                <a:defRPr/>
              </a:pPr>
              <a:t>11/17/2015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FE7F1DE-FA52-4911-AD52-E0A2D253FB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C584FB-3A04-43CB-AE6C-97B6514A8882}" type="datetimeFigureOut">
              <a:rPr lang="en-US"/>
              <a:pPr>
                <a:defRPr/>
              </a:pPr>
              <a:t>11/17/2015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1E1C6B6-F38E-4415-8C5B-DC1B105C88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1B1019-73B1-4AB6-A048-D4847D583126}" type="datetimeFigureOut">
              <a:rPr lang="en-US"/>
              <a:pPr>
                <a:defRPr/>
              </a:pPr>
              <a:t>11/17/2015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CE4EB0-E82B-4314-B813-DC80B31063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7F26FC-4EEC-4A2B-AC6C-371721B9204D}" type="datetimeFigureOut">
              <a:rPr lang="en-US"/>
              <a:pPr>
                <a:defRPr/>
              </a:pPr>
              <a:t>11/17/2015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8F4512-17BE-4B38-AF10-7B35FA24AD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9EB0C7-7F7E-48BF-B424-5C76367C22A4}" type="datetimeFigureOut">
              <a:rPr lang="en-US"/>
              <a:pPr>
                <a:defRPr/>
              </a:pPr>
              <a:t>11/17/2015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F1E3D9-0335-47A7-9A2A-9877DA56C5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2.gif"/><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4.png"/><Relationship Id="rId7" Type="http://schemas.openxmlformats.org/officeDocument/2006/relationships/image" Target="../media/image33.gi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46.png"/><Relationship Id="rId7" Type="http://schemas.openxmlformats.org/officeDocument/2006/relationships/image" Target="../media/image47.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5.png"/><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8.png"/><Relationship Id="rId5" Type="http://schemas.openxmlformats.org/officeDocument/2006/relationships/image" Target="../media/image43.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56.png"/><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68.png"/><Relationship Id="rId12" Type="http://schemas.openxmlformats.org/officeDocument/2006/relationships/image" Target="../media/image78.png"/><Relationship Id="rId17" Type="http://schemas.openxmlformats.org/officeDocument/2006/relationships/image" Target="../media/image73.png"/><Relationship Id="rId2" Type="http://schemas.openxmlformats.org/officeDocument/2006/relationships/image" Target="../media/image300.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7.png"/><Relationship Id="rId5" Type="http://schemas.openxmlformats.org/officeDocument/2006/relationships/image" Target="../media/image66.png"/><Relationship Id="rId15" Type="http://schemas.openxmlformats.org/officeDocument/2006/relationships/image" Target="../media/image71.png"/><Relationship Id="rId4" Type="http://schemas.openxmlformats.org/officeDocument/2006/relationships/image" Target="../media/image65.png"/><Relationship Id="rId14"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png"/><Relationship Id="rId7" Type="http://schemas.openxmlformats.org/officeDocument/2006/relationships/image" Target="../media/image40.gif"/><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5.png"/><Relationship Id="rId7" Type="http://schemas.microsoft.com/office/2007/relationships/hdphoto" Target="../media/hdphoto1.wdp"/><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82.gif"/></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5.png"/><Relationship Id="rId7" Type="http://schemas.microsoft.com/office/2007/relationships/hdphoto" Target="../media/hdphoto1.wdp"/><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83.gif"/></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46.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image" Target="../media/image45.png"/><Relationship Id="rId16"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5.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69.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300.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65.png"/><Relationship Id="rId9" Type="http://schemas.openxmlformats.org/officeDocument/2006/relationships/image" Target="../media/image111.png"/></Relationships>
</file>

<file path=ppt/slides/_rels/slide26.xml.rels><?xml version="1.0" encoding="UTF-8" standalone="yes"?>
<Relationships xmlns="http://schemas.openxmlformats.org/package/2006/relationships"><Relationship Id="rId3" Type="http://schemas.openxmlformats.org/officeDocument/2006/relationships/image" Target="../media/image87.gif"/><Relationship Id="rId7" Type="http://schemas.openxmlformats.org/officeDocument/2006/relationships/image" Target="../media/image88.gif"/><Relationship Id="rId2" Type="http://schemas.openxmlformats.org/officeDocument/2006/relationships/image" Target="../media/image86.gif"/><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5.png"/><Relationship Id="rId7" Type="http://schemas.microsoft.com/office/2007/relationships/hdphoto" Target="../media/hdphoto1.wdp"/><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82.gif"/></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5.png"/><Relationship Id="rId7" Type="http://schemas.microsoft.com/office/2007/relationships/hdphoto" Target="../media/hdphoto1.wdp"/><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89.gi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9.gif"/><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19.png"/></Relationships>
</file>

<file path=ppt/slides/_rels/slide32.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0" y="152400"/>
            <a:ext cx="9144000" cy="584776"/>
          </a:xfrm>
          <a:prstGeom prst="rect">
            <a:avLst/>
          </a:prstGeom>
          <a:noFill/>
          <a:ln w="9525">
            <a:noFill/>
            <a:miter lim="800000"/>
            <a:headEnd/>
            <a:tailEnd/>
          </a:ln>
        </p:spPr>
        <p:txBody>
          <a:bodyPr>
            <a:spAutoFit/>
          </a:bodyPr>
          <a:lstStyle/>
          <a:p>
            <a:pPr algn="ctr"/>
            <a:r>
              <a:rPr lang="en-US" sz="3200" b="1" dirty="0" smtClean="0">
                <a:latin typeface="Cambria" panose="02040503050406030204" pitchFamily="18" charset="0"/>
                <a:cs typeface="Times New Roman" pitchFamily="18" charset="0"/>
              </a:rPr>
              <a:t>Integrating coevolution into the tree of life</a:t>
            </a:r>
            <a:endParaRPr lang="en-US" sz="3200" b="1" dirty="0">
              <a:latin typeface="Cambria" panose="02040503050406030204" pitchFamily="18" charset="0"/>
              <a:cs typeface="Times New Roman" pitchFamily="18" charset="0"/>
            </a:endParaRPr>
          </a:p>
        </p:txBody>
      </p:sp>
      <p:sp>
        <p:nvSpPr>
          <p:cNvPr id="14339" name="Text Box 5"/>
          <p:cNvSpPr txBox="1">
            <a:spLocks noChangeArrowheads="1"/>
          </p:cNvSpPr>
          <p:nvPr/>
        </p:nvSpPr>
        <p:spPr bwMode="auto">
          <a:xfrm>
            <a:off x="0" y="5715000"/>
            <a:ext cx="9144000" cy="461963"/>
          </a:xfrm>
          <a:prstGeom prst="rect">
            <a:avLst/>
          </a:prstGeom>
          <a:noFill/>
          <a:ln w="9525">
            <a:noFill/>
            <a:miter lim="800000"/>
            <a:headEnd/>
            <a:tailEnd/>
          </a:ln>
        </p:spPr>
        <p:txBody>
          <a:bodyPr>
            <a:spAutoFit/>
          </a:bodyPr>
          <a:lstStyle/>
          <a:p>
            <a:pPr algn="ctr"/>
            <a:r>
              <a:rPr lang="en-US" sz="2400" b="1" dirty="0">
                <a:latin typeface="Cambria" panose="02040503050406030204" pitchFamily="18" charset="0"/>
                <a:cs typeface="Times New Roman" pitchFamily="18" charset="0"/>
              </a:rPr>
              <a:t>Scott L. Nuismer</a:t>
            </a:r>
          </a:p>
        </p:txBody>
      </p:sp>
      <p:pic>
        <p:nvPicPr>
          <p:cNvPr id="14340" name="Picture 7" descr="university logo"/>
          <p:cNvPicPr>
            <a:picLocks noChangeAspect="1" noChangeArrowheads="1"/>
          </p:cNvPicPr>
          <p:nvPr/>
        </p:nvPicPr>
        <p:blipFill>
          <a:blip r:embed="rId2" cstate="print"/>
          <a:srcRect/>
          <a:stretch>
            <a:fillRect/>
          </a:stretch>
        </p:blipFill>
        <p:spPr bwMode="auto">
          <a:xfrm>
            <a:off x="3429000" y="6303963"/>
            <a:ext cx="2286000" cy="47783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909850"/>
            <a:ext cx="2408857" cy="23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33085" y="2913399"/>
            <a:ext cx="2080651" cy="2172064"/>
            <a:chOff x="381000" y="2133600"/>
            <a:chExt cx="2590283" cy="2734005"/>
          </a:xfrm>
        </p:grpSpPr>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545" t="43026" r="13637" b="38465"/>
            <a:stretch/>
          </p:blipFill>
          <p:spPr bwMode="auto">
            <a:xfrm>
              <a:off x="2250589" y="3401264"/>
              <a:ext cx="720694" cy="41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520" t="17487" r="12157" b="61067"/>
            <a:stretch/>
          </p:blipFill>
          <p:spPr bwMode="auto">
            <a:xfrm>
              <a:off x="2250589" y="2773142"/>
              <a:ext cx="631863" cy="41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18" t="14275" r="52526" b="61503"/>
            <a:stretch/>
          </p:blipFill>
          <p:spPr bwMode="auto">
            <a:xfrm>
              <a:off x="2214673" y="2133600"/>
              <a:ext cx="703696" cy="41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474577" y="2362008"/>
              <a:ext cx="1831848" cy="1280354"/>
              <a:chOff x="686550" y="2438400"/>
              <a:chExt cx="1599450" cy="1708574"/>
            </a:xfrm>
          </p:grpSpPr>
          <p:cxnSp>
            <p:nvCxnSpPr>
              <p:cNvPr id="24" name="Straight Connector 23"/>
              <p:cNvCxnSpPr/>
              <p:nvPr/>
            </p:nvCxnSpPr>
            <p:spPr>
              <a:xfrm>
                <a:off x="686550" y="3106984"/>
                <a:ext cx="540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62718" y="4133129"/>
                <a:ext cx="523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24816" y="3706446"/>
                <a:ext cx="540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23466" y="2455246"/>
                <a:ext cx="10606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59717" y="3253976"/>
                <a:ext cx="526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232405" y="2438400"/>
                <a:ext cx="298"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759717" y="3237523"/>
                <a:ext cx="2777" cy="909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a:endCxn id="20" idx="0"/>
            </p:cNvCxnSpPr>
            <p:nvPr/>
          </p:nvCxnSpPr>
          <p:spPr>
            <a:xfrm>
              <a:off x="482097" y="2877264"/>
              <a:ext cx="24930" cy="172010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1" idx="0"/>
            </p:cNvCxnSpPr>
            <p:nvPr/>
          </p:nvCxnSpPr>
          <p:spPr>
            <a:xfrm>
              <a:off x="1100085" y="2893233"/>
              <a:ext cx="30674" cy="170414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2" idx="0"/>
            </p:cNvCxnSpPr>
            <p:nvPr/>
          </p:nvCxnSpPr>
          <p:spPr>
            <a:xfrm>
              <a:off x="1705264" y="3301157"/>
              <a:ext cx="32521" cy="129621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7068" y="3625667"/>
              <a:ext cx="10028" cy="98779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1575" y="4528918"/>
              <a:ext cx="1775549" cy="599"/>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1000" y="4597373"/>
              <a:ext cx="252054" cy="253702"/>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21" name="TextBox 20"/>
                <p:cNvSpPr txBox="1"/>
                <p:nvPr/>
              </p:nvSpPr>
              <p:spPr>
                <a:xfrm>
                  <a:off x="942924" y="4597373"/>
                  <a:ext cx="375670" cy="253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42924" y="4597373"/>
                  <a:ext cx="375670" cy="253702"/>
                </a:xfrm>
                <a:prstGeom prst="rect">
                  <a:avLst/>
                </a:prstGeom>
                <a:blipFill rotWithShape="1">
                  <a:blip r:embed="rId6"/>
                  <a:stretch>
                    <a:fillRect r="-10000" b="-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549949" y="4597373"/>
                  <a:ext cx="375670" cy="253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𝟐</m:t>
                            </m:r>
                          </m:sub>
                        </m:sSub>
                      </m:oMath>
                    </m:oMathPara>
                  </a14:m>
                  <a:endParaRPr lang="en-US" sz="1600" b="1" dirty="0">
                    <a:solidFill>
                      <a:schemeClr val="tx1">
                        <a:lumMod val="50000"/>
                        <a:lumOff val="50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549949" y="4597373"/>
                  <a:ext cx="375670" cy="253702"/>
                </a:xfrm>
                <a:prstGeom prst="rect">
                  <a:avLst/>
                </a:prstGeom>
                <a:blipFill rotWithShape="1">
                  <a:blip r:embed="rId7"/>
                  <a:stretch>
                    <a:fillRect r="-10000" b="-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83273" y="4597373"/>
                  <a:ext cx="378378" cy="2702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𝒑</m:t>
                            </m:r>
                          </m:sub>
                        </m:sSub>
                      </m:oMath>
                    </m:oMathPara>
                  </a14:m>
                  <a:endParaRPr lang="en-US" sz="1600" b="1" dirty="0">
                    <a:solidFill>
                      <a:schemeClr val="tx1">
                        <a:lumMod val="50000"/>
                        <a:lumOff val="50000"/>
                      </a:schemeClr>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083273" y="4597373"/>
                  <a:ext cx="378378" cy="270232"/>
                </a:xfrm>
                <a:prstGeom prst="rect">
                  <a:avLst/>
                </a:prstGeom>
                <a:blipFill rotWithShape="1">
                  <a:blip r:embed="rId8"/>
                  <a:stretch>
                    <a:fillRect r="-14000" b="-71429"/>
                  </a:stretch>
                </a:blipFill>
              </p:spPr>
              <p:txBody>
                <a:bodyPr/>
                <a:lstStyle/>
                <a:p>
                  <a:r>
                    <a:rPr lang="en-US">
                      <a:noFill/>
                    </a:rPr>
                    <a:t> </a:t>
                  </a:r>
                </a:p>
              </p:txBody>
            </p:sp>
          </mc:Fallback>
        </mc:AlternateContent>
      </p:gr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7155" y="1616552"/>
            <a:ext cx="2680921" cy="17622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78" y="2809875"/>
            <a:ext cx="3810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How do traits mediate interactions?</a:t>
            </a:r>
            <a:endParaRPr lang="en-US" sz="3100" b="1" dirty="0">
              <a:latin typeface="Cambria" panose="02040503050406030204" pitchFamily="18" charset="0"/>
              <a:cs typeface="Times New Roman" pitchFamily="18" charset="0"/>
            </a:endParaRPr>
          </a:p>
        </p:txBody>
      </p:sp>
      <p:sp>
        <p:nvSpPr>
          <p:cNvPr id="5" name="TextBox 4"/>
          <p:cNvSpPr txBox="1"/>
          <p:nvPr/>
        </p:nvSpPr>
        <p:spPr>
          <a:xfrm>
            <a:off x="914400" y="1143000"/>
            <a:ext cx="3685624" cy="369332"/>
          </a:xfrm>
          <a:prstGeom prst="rect">
            <a:avLst/>
          </a:prstGeom>
          <a:noFill/>
        </p:spPr>
        <p:txBody>
          <a:bodyPr wrap="none" rtlCol="0">
            <a:spAutoFit/>
          </a:bodyPr>
          <a:lstStyle/>
          <a:p>
            <a:r>
              <a:rPr lang="en-US" b="1" dirty="0" smtClean="0"/>
              <a:t>Model 1: Phenotype Differences</a:t>
            </a:r>
            <a:endParaRPr lang="en-US" b="1" dirty="0"/>
          </a:p>
        </p:txBody>
      </p:sp>
      <p:sp>
        <p:nvSpPr>
          <p:cNvPr id="6" name="TextBox 5"/>
          <p:cNvSpPr txBox="1"/>
          <p:nvPr/>
        </p:nvSpPr>
        <p:spPr>
          <a:xfrm>
            <a:off x="838200" y="6336268"/>
            <a:ext cx="7648248" cy="369332"/>
          </a:xfrm>
          <a:prstGeom prst="rect">
            <a:avLst/>
          </a:prstGeom>
          <a:noFill/>
        </p:spPr>
        <p:txBody>
          <a:bodyPr wrap="none" rtlCol="0">
            <a:spAutoFit/>
          </a:bodyPr>
          <a:lstStyle/>
          <a:p>
            <a:r>
              <a:rPr lang="en-US" b="1" dirty="0"/>
              <a:t>B</a:t>
            </a:r>
            <a:r>
              <a:rPr lang="en-US" b="1" dirty="0" smtClean="0"/>
              <a:t>est suited for interactions that depend on interference competition</a:t>
            </a: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168417" y="1812814"/>
                <a:ext cx="2773260" cy="71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𝑖𝑗</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m:t>
                          </m:r>
                          <m:r>
                            <a:rPr lang="en-US" i="1">
                              <a:latin typeface="Cambria Math"/>
                            </a:rPr>
                            <m:t>𝐸𝑥𝑝</m:t>
                          </m:r>
                          <m:r>
                            <a:rPr lang="en-US" i="1">
                              <a:latin typeface="Cambria Math"/>
                            </a:rPr>
                            <m:t>[</m:t>
                          </m:r>
                          <m:r>
                            <a:rPr lang="en-US" i="1">
                              <a:latin typeface="Cambria Math"/>
                              <a:ea typeface="Cambria Math"/>
                            </a:rPr>
                            <m:t>𝛼</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𝑖</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𝑗</m:t>
                                  </m:r>
                                </m:sub>
                              </m:sSub>
                            </m:e>
                          </m:d>
                          <m:r>
                            <a:rPr lang="en-US" b="0" i="1" smtClean="0">
                              <a:latin typeface="Cambria Math"/>
                              <a:ea typeface="Cambria Math"/>
                            </a:rPr>
                            <m: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68417" y="1812814"/>
                <a:ext cx="2773260" cy="71269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45024" y="4668655"/>
                <a:ext cx="428707"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𝑧</m:t>
                          </m:r>
                        </m:e>
                        <m:sub>
                          <m:r>
                            <a:rPr lang="en-US" b="0" i="1" smtClean="0">
                              <a:latin typeface="Cambria Math"/>
                              <a:ea typeface="Cambria Math"/>
                            </a:rPr>
                            <m:t>𝑗</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945024" y="4668655"/>
                <a:ext cx="428707" cy="391646"/>
              </a:xfrm>
              <a:prstGeom prst="rect">
                <a:avLst/>
              </a:prstGeom>
              <a:blipFill rotWithShape="1">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9522" y="3642191"/>
                <a:ext cx="51982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𝑃</m:t>
                          </m:r>
                        </m:e>
                        <m:sub>
                          <m:r>
                            <a:rPr lang="en-US" b="0" i="1" smtClean="0">
                              <a:latin typeface="Cambria Math"/>
                            </a:rPr>
                            <m:t>𝑖</m:t>
                          </m:r>
                          <m:r>
                            <a:rPr lang="en-US" i="1">
                              <a:latin typeface="Cambria Math"/>
                            </a:rPr>
                            <m:t>𝑗</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9522" y="3642191"/>
                <a:ext cx="519822" cy="391646"/>
              </a:xfrm>
              <a:prstGeom prst="rect">
                <a:avLst/>
              </a:prstGeom>
              <a:blipFill rotWithShape="1">
                <a:blip r:embed="rId5"/>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24000" y="4789895"/>
                <a:ext cx="429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𝑧</m:t>
                          </m:r>
                        </m:e>
                        <m:sub>
                          <m:r>
                            <a:rPr lang="en-US" b="0" i="1" smtClean="0">
                              <a:latin typeface="Cambria Math"/>
                              <a:ea typeface="Cambria Math"/>
                            </a:rPr>
                            <m:t>𝑖</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24000" y="4789895"/>
                <a:ext cx="429990" cy="369332"/>
              </a:xfrm>
              <a:prstGeom prst="rect">
                <a:avLst/>
              </a:prstGeom>
              <a:blipFill rotWithShape="1">
                <a:blip r:embed="rId6"/>
                <a:stretch>
                  <a:fillRect b="-3333"/>
                </a:stretch>
              </a:blipFill>
            </p:spPr>
            <p:txBody>
              <a:bodyPr/>
              <a:lstStyle/>
              <a:p>
                <a:r>
                  <a:rPr lang="en-US">
                    <a:noFill/>
                  </a:rPr>
                  <a:t> </a:t>
                </a:r>
              </a:p>
            </p:txBody>
          </p:sp>
        </mc:Fallback>
      </mc:AlternateContent>
      <p:sp>
        <p:nvSpPr>
          <p:cNvPr id="11" name="Rectangle 10"/>
          <p:cNvSpPr/>
          <p:nvPr/>
        </p:nvSpPr>
        <p:spPr>
          <a:xfrm>
            <a:off x="5486400" y="1371600"/>
            <a:ext cx="3293698" cy="4419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mediate interactions</a:t>
            </a:r>
            <a:endParaRPr lang="en-US" dirty="0"/>
          </a:p>
        </p:txBody>
      </p:sp>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818" t="14275" r="52526" b="61503"/>
          <a:stretch/>
        </p:blipFill>
        <p:spPr bwMode="auto">
          <a:xfrm>
            <a:off x="5791200" y="2322941"/>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239" t="68923" r="12794" b="15539"/>
          <a:stretch/>
        </p:blipFill>
        <p:spPr bwMode="auto">
          <a:xfrm>
            <a:off x="5791200" y="4304141"/>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545" t="43026" r="13637" b="38465"/>
          <a:stretch/>
        </p:blipFill>
        <p:spPr bwMode="auto">
          <a:xfrm>
            <a:off x="7680962" y="4309403"/>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6652674" y="2232237"/>
            <a:ext cx="932332" cy="134394"/>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flipH="1">
            <a:off x="6629400" y="2743200"/>
            <a:ext cx="932332" cy="304800"/>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239" t="68923" r="12794" b="15539"/>
          <a:stretch/>
        </p:blipFill>
        <p:spPr bwMode="auto">
          <a:xfrm>
            <a:off x="7696200" y="2301180"/>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a:xfrm>
            <a:off x="6652674" y="4114800"/>
            <a:ext cx="932332" cy="233031"/>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flipH="1">
            <a:off x="6629400" y="4842934"/>
            <a:ext cx="932332" cy="186266"/>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897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56" y="2786309"/>
            <a:ext cx="3810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How do traits mediate interactions?</a:t>
            </a:r>
            <a:endParaRPr lang="en-US" sz="3100" b="1" dirty="0">
              <a:latin typeface="Cambria" panose="02040503050406030204" pitchFamily="18" charset="0"/>
              <a:cs typeface="Times New Roman" pitchFamily="18" charset="0"/>
            </a:endParaRPr>
          </a:p>
        </p:txBody>
      </p:sp>
      <p:sp>
        <p:nvSpPr>
          <p:cNvPr id="4" name="TextBox 3"/>
          <p:cNvSpPr txBox="1"/>
          <p:nvPr/>
        </p:nvSpPr>
        <p:spPr>
          <a:xfrm>
            <a:off x="1053832" y="1143000"/>
            <a:ext cx="3441968" cy="369332"/>
          </a:xfrm>
          <a:prstGeom prst="rect">
            <a:avLst/>
          </a:prstGeom>
          <a:noFill/>
        </p:spPr>
        <p:txBody>
          <a:bodyPr wrap="none" rtlCol="0">
            <a:spAutoFit/>
          </a:bodyPr>
          <a:lstStyle/>
          <a:p>
            <a:r>
              <a:rPr lang="en-US" b="1" dirty="0" smtClean="0"/>
              <a:t>Model 2: Phenotype Matching</a:t>
            </a:r>
            <a:endParaRPr lang="en-US" b="1" dirty="0"/>
          </a:p>
        </p:txBody>
      </p:sp>
      <p:sp>
        <p:nvSpPr>
          <p:cNvPr id="5" name="TextBox 4"/>
          <p:cNvSpPr txBox="1"/>
          <p:nvPr/>
        </p:nvSpPr>
        <p:spPr>
          <a:xfrm>
            <a:off x="457200" y="6336268"/>
            <a:ext cx="8520281" cy="369332"/>
          </a:xfrm>
          <a:prstGeom prst="rect">
            <a:avLst/>
          </a:prstGeom>
          <a:noFill/>
        </p:spPr>
        <p:txBody>
          <a:bodyPr wrap="none" rtlCol="0">
            <a:spAutoFit/>
          </a:bodyPr>
          <a:lstStyle/>
          <a:p>
            <a:r>
              <a:rPr lang="en-US" b="1" dirty="0"/>
              <a:t>B</a:t>
            </a:r>
            <a:r>
              <a:rPr lang="en-US" b="1" dirty="0" smtClean="0"/>
              <a:t>est suited for interactions that depend on exploitation of shared resources</a:t>
            </a:r>
            <a:endParaRPr lang="en-US" b="1" dirty="0"/>
          </a:p>
        </p:txBody>
      </p:sp>
      <mc:AlternateContent xmlns:mc="http://schemas.openxmlformats.org/markup-compatibility/2006" xmlns:a14="http://schemas.microsoft.com/office/drawing/2010/main">
        <mc:Choice Requires="a14">
          <p:sp>
            <p:nvSpPr>
              <p:cNvPr id="2" name="TextBox 1"/>
              <p:cNvSpPr txBox="1"/>
              <p:nvPr/>
            </p:nvSpPr>
            <p:spPr>
              <a:xfrm>
                <a:off x="1427950" y="1819910"/>
                <a:ext cx="2610650" cy="466090"/>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m:t>
                    </m:r>
                    <m:r>
                      <a:rPr lang="en-US" b="0" i="1" smtClean="0">
                        <a:latin typeface="Cambria Math"/>
                      </a:rPr>
                      <m:t>𝐸𝑥𝑝</m:t>
                    </m:r>
                    <m:r>
                      <a:rPr lang="en-US" b="0" i="1" smtClean="0">
                        <a:latin typeface="Cambria Math"/>
                      </a:rPr>
                      <m:t>[−</m:t>
                    </m:r>
                    <m:r>
                      <a:rPr lang="en-US" b="0" i="1" smtClean="0">
                        <a:latin typeface="Cambria Math"/>
                        <a:ea typeface="Cambria Math"/>
                      </a:rPr>
                      <m:t>𝛼</m:t>
                    </m:r>
                    <m:sSup>
                      <m:sSupPr>
                        <m:ctrlPr>
                          <a:rPr lang="en-US" b="0" i="1" smtClean="0">
                            <a:latin typeface="Cambria Math"/>
                            <a:ea typeface="Cambria Math"/>
                          </a:rPr>
                        </m:ctrlPr>
                      </m:sSupPr>
                      <m:e>
                        <m:d>
                          <m:dPr>
                            <m:ctrlPr>
                              <a:rPr lang="en-US" i="1">
                                <a:latin typeface="Cambria Math"/>
                                <a:ea typeface="Cambria Math"/>
                              </a:rPr>
                            </m:ctrlPr>
                          </m:dPr>
                          <m:e>
                            <m:sSub>
                              <m:sSubPr>
                                <m:ctrlPr>
                                  <a:rPr lang="en-US"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𝑖</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𝑗</m:t>
                                </m:r>
                              </m:sub>
                            </m:sSub>
                          </m:e>
                        </m:d>
                      </m:e>
                      <m:sup>
                        <m:r>
                          <a:rPr lang="en-US" b="0" i="1" smtClean="0">
                            <a:latin typeface="Cambria Math"/>
                            <a:ea typeface="Cambria Math"/>
                          </a:rPr>
                          <m:t>2</m:t>
                        </m:r>
                      </m:sup>
                    </m:sSup>
                  </m:oMath>
                </a14:m>
                <a:r>
                  <a:rPr lang="en-US" dirty="0" smtClean="0"/>
                  <a: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427950" y="1819910"/>
                <a:ext cx="2610650" cy="466090"/>
              </a:xfrm>
              <a:prstGeom prst="rect">
                <a:avLst/>
              </a:prstGeom>
              <a:blipFill rotWithShape="1">
                <a:blip r:embed="rId3"/>
                <a:stretch>
                  <a:fillRect r="-116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0897" y="3528138"/>
                <a:ext cx="560859"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𝑖</m:t>
                          </m:r>
                          <m:r>
                            <a:rPr lang="en-US" i="1">
                              <a:latin typeface="Cambria Math"/>
                            </a:rPr>
                            <m:t>,</m:t>
                          </m:r>
                          <m:r>
                            <a:rPr lang="en-US" i="1">
                              <a:latin typeface="Cambria Math"/>
                            </a:rPr>
                            <m:t>𝑗</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0897" y="3528138"/>
                <a:ext cx="560859" cy="391646"/>
              </a:xfrm>
              <a:prstGeom prst="rect">
                <a:avLst/>
              </a:prstGeom>
              <a:blipFill rotWithShape="1">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2400" y="4583993"/>
                <a:ext cx="429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𝑖</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962400" y="4583993"/>
                <a:ext cx="429990" cy="369332"/>
              </a:xfrm>
              <a:prstGeom prst="rect">
                <a:avLst/>
              </a:prstGeom>
              <a:blipFill rotWithShape="1">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24000" y="4713754"/>
                <a:ext cx="428707"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𝑧</m:t>
                          </m:r>
                        </m:e>
                        <m:sub>
                          <m:r>
                            <a:rPr lang="en-US" b="0" i="1" smtClean="0">
                              <a:latin typeface="Cambria Math"/>
                              <a:ea typeface="Cambria Math"/>
                            </a:rPr>
                            <m:t>𝑗</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24000" y="4713754"/>
                <a:ext cx="428707" cy="391646"/>
              </a:xfrm>
              <a:prstGeom prst="rect">
                <a:avLst/>
              </a:prstGeom>
              <a:blipFill rotWithShape="1">
                <a:blip r:embed="rId6"/>
                <a:stretch>
                  <a:fillRect b="-6154"/>
                </a:stretch>
              </a:blipFill>
            </p:spPr>
            <p:txBody>
              <a:bodyPr/>
              <a:lstStyle/>
              <a:p>
                <a:r>
                  <a:rPr lang="en-US">
                    <a:noFill/>
                  </a:rPr>
                  <a:t> </a:t>
                </a:r>
              </a:p>
            </p:txBody>
          </p:sp>
        </mc:Fallback>
      </mc:AlternateContent>
      <p:sp>
        <p:nvSpPr>
          <p:cNvPr id="11" name="Rectangle 10"/>
          <p:cNvSpPr/>
          <p:nvPr/>
        </p:nvSpPr>
        <p:spPr>
          <a:xfrm>
            <a:off x="5486400" y="1368354"/>
            <a:ext cx="3293698" cy="427044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mediate interactions</a:t>
            </a:r>
            <a:endParaRPr lang="en-US" dirty="0"/>
          </a:p>
        </p:txBody>
      </p:sp>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545" t="43026" r="13637" b="38465"/>
          <a:stretch/>
        </p:blipFill>
        <p:spPr bwMode="auto">
          <a:xfrm>
            <a:off x="7680962" y="2243495"/>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818" t="14275" r="52526" b="61503"/>
          <a:stretch/>
        </p:blipFill>
        <p:spPr bwMode="auto">
          <a:xfrm>
            <a:off x="5791200" y="2243495"/>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eft-Right Arrow 13"/>
          <p:cNvSpPr/>
          <p:nvPr/>
        </p:nvSpPr>
        <p:spPr>
          <a:xfrm>
            <a:off x="6757993" y="2458789"/>
            <a:ext cx="733414" cy="95250"/>
          </a:xfrm>
          <a:prstGeom prst="lef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239" t="68923" r="12794" b="15539"/>
          <a:stretch/>
        </p:blipFill>
        <p:spPr bwMode="auto">
          <a:xfrm>
            <a:off x="5791200" y="4224695"/>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545" t="43026" r="13637" b="38465"/>
          <a:stretch/>
        </p:blipFill>
        <p:spPr bwMode="auto">
          <a:xfrm>
            <a:off x="7680962" y="4229957"/>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Left-Right Arrow 16"/>
          <p:cNvSpPr/>
          <p:nvPr/>
        </p:nvSpPr>
        <p:spPr>
          <a:xfrm>
            <a:off x="6757992" y="4343400"/>
            <a:ext cx="846769" cy="332638"/>
          </a:xfrm>
          <a:prstGeom prst="lef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4286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Predicting trait coevolution</a:t>
            </a:r>
            <a:endParaRPr lang="en-US" sz="3100" b="1" dirty="0">
              <a:latin typeface="Cambria" panose="02040503050406030204" pitchFamily="18" charset="0"/>
              <a:cs typeface="Times New Roman" pitchFamily="18" charset="0"/>
            </a:endParaRPr>
          </a:p>
        </p:txBody>
      </p:sp>
      <p:sp>
        <p:nvSpPr>
          <p:cNvPr id="8" name="TextBox 7"/>
          <p:cNvSpPr txBox="1"/>
          <p:nvPr/>
        </p:nvSpPr>
        <p:spPr>
          <a:xfrm>
            <a:off x="304800" y="3638737"/>
            <a:ext cx="2620615" cy="584775"/>
          </a:xfrm>
          <a:prstGeom prst="rect">
            <a:avLst/>
          </a:prstGeom>
          <a:noFill/>
        </p:spPr>
        <p:txBody>
          <a:bodyPr wrap="square" rtlCol="0">
            <a:spAutoFit/>
          </a:bodyPr>
          <a:lstStyle/>
          <a:p>
            <a:pPr algn="ctr"/>
            <a:r>
              <a:rPr lang="en-US" sz="1600" dirty="0" smtClean="0"/>
              <a:t>Random encounters among individuals</a:t>
            </a:r>
            <a:endParaRPr lang="en-US" sz="1600" dirty="0"/>
          </a:p>
        </p:txBody>
      </p:sp>
      <p:sp>
        <p:nvSpPr>
          <p:cNvPr id="9" name="Right Arrow 8"/>
          <p:cNvSpPr/>
          <p:nvPr/>
        </p:nvSpPr>
        <p:spPr>
          <a:xfrm>
            <a:off x="2743200" y="4892548"/>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3604592" y="3638737"/>
            <a:ext cx="1881808" cy="584775"/>
          </a:xfrm>
          <a:prstGeom prst="rect">
            <a:avLst/>
          </a:prstGeom>
          <a:noFill/>
        </p:spPr>
        <p:txBody>
          <a:bodyPr wrap="square" rtlCol="0">
            <a:spAutoFit/>
          </a:bodyPr>
          <a:lstStyle/>
          <a:p>
            <a:pPr algn="ctr"/>
            <a:r>
              <a:rPr lang="en-US" sz="1600" dirty="0" smtClean="0"/>
              <a:t>Gaussian trait distributions</a:t>
            </a:r>
            <a:endParaRPr lang="en-US" sz="1600" dirty="0"/>
          </a:p>
        </p:txBody>
      </p:sp>
      <p:sp>
        <p:nvSpPr>
          <p:cNvPr id="35" name="Rounded Rectangle 34"/>
          <p:cNvSpPr/>
          <p:nvPr/>
        </p:nvSpPr>
        <p:spPr>
          <a:xfrm>
            <a:off x="3505200" y="4226560"/>
            <a:ext cx="2057400" cy="2020824"/>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23512"/>
            <a:ext cx="1966835" cy="202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347792" y="3635689"/>
            <a:ext cx="2057400" cy="584775"/>
          </a:xfrm>
          <a:prstGeom prst="rect">
            <a:avLst/>
          </a:prstGeom>
          <a:noFill/>
        </p:spPr>
        <p:txBody>
          <a:bodyPr wrap="square" rtlCol="0">
            <a:spAutoFit/>
          </a:bodyPr>
          <a:lstStyle/>
          <a:p>
            <a:pPr algn="ctr"/>
            <a:r>
              <a:rPr lang="en-US" sz="1600" dirty="0" smtClean="0"/>
              <a:t>Classical quantitative genetics</a:t>
            </a:r>
            <a:endParaRPr lang="en-US" sz="1600" dirty="0"/>
          </a:p>
        </p:txBody>
      </p:sp>
      <p:sp>
        <p:nvSpPr>
          <p:cNvPr id="39" name="Rounded Rectangle 38"/>
          <p:cNvSpPr/>
          <p:nvPr/>
        </p:nvSpPr>
        <p:spPr>
          <a:xfrm>
            <a:off x="6324600" y="4223512"/>
            <a:ext cx="2057400" cy="2020824"/>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40"/>
          <p:cNvSpPr/>
          <p:nvPr/>
        </p:nvSpPr>
        <p:spPr>
          <a:xfrm>
            <a:off x="5638800" y="4900609"/>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3604592" y="1219200"/>
            <a:ext cx="1881808" cy="338554"/>
          </a:xfrm>
          <a:prstGeom prst="rect">
            <a:avLst/>
          </a:prstGeom>
          <a:noFill/>
        </p:spPr>
        <p:txBody>
          <a:bodyPr wrap="square" rtlCol="0">
            <a:spAutoFit/>
          </a:bodyPr>
          <a:lstStyle/>
          <a:p>
            <a:pPr algn="ctr"/>
            <a:r>
              <a:rPr lang="en-US" sz="1600" dirty="0" smtClean="0"/>
              <a:t>Individual fitness</a:t>
            </a:r>
            <a:endParaRPr lang="en-US" sz="1600" dirty="0"/>
          </a:p>
        </p:txBody>
      </p:sp>
      <p:sp>
        <p:nvSpPr>
          <p:cNvPr id="44" name="Rounded Rectangle 43"/>
          <p:cNvSpPr/>
          <p:nvPr/>
        </p:nvSpPr>
        <p:spPr>
          <a:xfrm>
            <a:off x="2667000" y="1586336"/>
            <a:ext cx="3758184" cy="141921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3415307" y="1856017"/>
                <a:ext cx="2223493" cy="879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𝑖</m:t>
                          </m:r>
                        </m:sub>
                      </m:sSub>
                      <m:r>
                        <a:rPr lang="en-US" b="0" i="1" smtClean="0">
                          <a:latin typeface="Cambria Math"/>
                        </a:rPr>
                        <m:t>=1−</m:t>
                      </m:r>
                      <m:sSub>
                        <m:sSubPr>
                          <m:ctrlPr>
                            <a:rPr lang="en-US" b="0" i="1" smtClean="0">
                              <a:latin typeface="Cambria Math"/>
                            </a:rPr>
                          </m:ctrlPr>
                        </m:sSubPr>
                        <m:e>
                          <m:r>
                            <a:rPr lang="en-US" b="0" i="1" smtClean="0">
                              <a:latin typeface="Cambria Math"/>
                            </a:rPr>
                            <m:t>𝑠</m:t>
                          </m:r>
                        </m:e>
                        <m:sub>
                          <m:r>
                            <a:rPr lang="en-US" b="0" i="1" smtClean="0">
                              <a:latin typeface="Cambria Math"/>
                            </a:rPr>
                            <m:t>𝑖</m:t>
                          </m:r>
                        </m:sub>
                      </m:sSub>
                      <m:nary>
                        <m:naryPr>
                          <m:chr m:val="∑"/>
                          <m:ctrlPr>
                            <a:rPr lang="en-US" i="1">
                              <a:latin typeface="Cambria Math"/>
                              <a:ea typeface="Cambria Math"/>
                            </a:rPr>
                          </m:ctrlPr>
                        </m:naryPr>
                        <m:sub>
                          <m:r>
                            <m:rPr>
                              <m:brk m:alnAt="23"/>
                            </m:rPr>
                            <a:rPr lang="en-US" i="1">
                              <a:latin typeface="Cambria Math"/>
                              <a:ea typeface="Cambria Math"/>
                            </a:rPr>
                            <m:t>𝑗</m:t>
                          </m:r>
                          <m:r>
                            <a:rPr lang="en-US" i="1">
                              <a:latin typeface="Cambria Math"/>
                              <a:ea typeface="Cambria Math"/>
                            </a:rPr>
                            <m:t>=1</m:t>
                          </m:r>
                        </m:sub>
                        <m:sup>
                          <m:r>
                            <a:rPr lang="en-US" i="1">
                              <a:latin typeface="Cambria Math"/>
                              <a:ea typeface="Cambria Math"/>
                            </a:rPr>
                            <m:t>𝑛</m:t>
                          </m:r>
                        </m:sup>
                        <m:e>
                          <m:sSub>
                            <m:sSubPr>
                              <m:ctrlPr>
                                <a:rPr lang="en-US" i="1" smtClean="0">
                                  <a:latin typeface="Cambria Math"/>
                                  <a:ea typeface="Cambria Math"/>
                                </a:rPr>
                              </m:ctrlPr>
                            </m:sSubPr>
                            <m:e>
                              <m:r>
                                <a:rPr lang="en-US" b="0" i="1" smtClean="0">
                                  <a:latin typeface="Cambria Math"/>
                                  <a:ea typeface="Cambria Math"/>
                                </a:rPr>
                                <m:t>𝑓</m:t>
                              </m:r>
                            </m:e>
                            <m:sub>
                              <m:r>
                                <a:rPr lang="en-US" b="0" i="1" smtClean="0">
                                  <a:latin typeface="Cambria Math"/>
                                  <a:ea typeface="Cambria Math"/>
                                </a:rPr>
                                <m:t>𝑗</m:t>
                              </m:r>
                            </m:sub>
                          </m:sSub>
                          <m:sSub>
                            <m:sSubPr>
                              <m:ctrlPr>
                                <a:rPr lang="en-US"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𝑖𝑗</m:t>
                              </m:r>
                            </m:sub>
                          </m:sSub>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415307" y="1856017"/>
                <a:ext cx="2223493" cy="879856"/>
              </a:xfrm>
              <a:prstGeom prst="rect">
                <a:avLst/>
              </a:prstGeom>
              <a:blipFill rotWithShape="1">
                <a:blip r:embed="rId4"/>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845" y="4694857"/>
            <a:ext cx="1754416" cy="108422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314872" y="4863072"/>
                <a:ext cx="2101922" cy="580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a:latin typeface="Cambria Math"/>
                        </a:rPr>
                        <m:t>∆</m:t>
                      </m:r>
                      <m:sSub>
                        <m:sSubPr>
                          <m:ctrlPr>
                            <a:rPr lang="en-US" sz="1400" b="1" i="1">
                              <a:latin typeface="Cambria Math"/>
                            </a:rPr>
                          </m:ctrlPr>
                        </m:sSubPr>
                        <m:e>
                          <m:acc>
                            <m:accPr>
                              <m:chr m:val="̅"/>
                              <m:ctrlPr>
                                <a:rPr lang="en-US" sz="1400" b="1" i="1">
                                  <a:latin typeface="Cambria Math"/>
                                </a:rPr>
                              </m:ctrlPr>
                            </m:accPr>
                            <m:e>
                              <m:r>
                                <a:rPr lang="en-US" sz="1400" b="1" i="1">
                                  <a:latin typeface="Cambria Math"/>
                                </a:rPr>
                                <m:t>𝒛</m:t>
                              </m:r>
                            </m:e>
                          </m:acc>
                        </m:e>
                        <m:sub>
                          <m:r>
                            <a:rPr lang="en-US" sz="1400" b="1" i="1">
                              <a:latin typeface="Cambria Math"/>
                            </a:rPr>
                            <m:t>𝒊</m:t>
                          </m:r>
                        </m:sub>
                      </m:sSub>
                      <m:r>
                        <a:rPr lang="en-US" sz="1400" b="1" i="1">
                          <a:latin typeface="Cambria Math"/>
                        </a:rPr>
                        <m:t>=</m:t>
                      </m:r>
                      <m:sSub>
                        <m:sSubPr>
                          <m:ctrlPr>
                            <a:rPr lang="en-US" sz="1400" b="1" i="1">
                              <a:latin typeface="Cambria Math"/>
                            </a:rPr>
                          </m:ctrlPr>
                        </m:sSubPr>
                        <m:e>
                          <m:r>
                            <a:rPr lang="en-US" sz="1400" b="1" i="1">
                              <a:latin typeface="Cambria Math"/>
                            </a:rPr>
                            <m:t>𝑮</m:t>
                          </m:r>
                        </m:e>
                        <m:sub>
                          <m:r>
                            <a:rPr lang="en-US" sz="1400" b="1" i="1">
                              <a:latin typeface="Cambria Math"/>
                            </a:rPr>
                            <m:t>𝒊</m:t>
                          </m:r>
                        </m:sub>
                      </m:sSub>
                      <m:d>
                        <m:dPr>
                          <m:ctrlPr>
                            <a:rPr lang="en-US" sz="1400" b="1" i="1">
                              <a:latin typeface="Cambria Math"/>
                            </a:rPr>
                          </m:ctrlPr>
                        </m:dPr>
                        <m:e>
                          <m:f>
                            <m:fPr>
                              <m:ctrlPr>
                                <a:rPr lang="en-US" sz="1400" b="1" i="1">
                                  <a:latin typeface="Cambria Math"/>
                                </a:rPr>
                              </m:ctrlPr>
                            </m:fPr>
                            <m:num>
                              <m:r>
                                <a:rPr lang="en-US" sz="1400" b="1" i="1">
                                  <a:latin typeface="Cambria Math"/>
                                </a:rPr>
                                <m:t>𝟏</m:t>
                              </m:r>
                            </m:num>
                            <m:den>
                              <m:sSub>
                                <m:sSubPr>
                                  <m:ctrlPr>
                                    <a:rPr lang="en-US" sz="1400" b="1" i="1">
                                      <a:latin typeface="Cambria Math"/>
                                    </a:rPr>
                                  </m:ctrlPr>
                                </m:sSubPr>
                                <m:e>
                                  <m:acc>
                                    <m:accPr>
                                      <m:chr m:val="̅"/>
                                      <m:ctrlPr>
                                        <a:rPr lang="en-US" sz="1400" b="1" i="1">
                                          <a:latin typeface="Cambria Math"/>
                                        </a:rPr>
                                      </m:ctrlPr>
                                    </m:accPr>
                                    <m:e>
                                      <m:r>
                                        <a:rPr lang="en-US" sz="1400" b="1" i="1">
                                          <a:latin typeface="Cambria Math"/>
                                        </a:rPr>
                                        <m:t>𝑾</m:t>
                                      </m:r>
                                    </m:e>
                                  </m:acc>
                                </m:e>
                                <m:sub>
                                  <m:r>
                                    <a:rPr lang="en-US" sz="1400" b="1" i="1">
                                      <a:latin typeface="Cambria Math"/>
                                    </a:rPr>
                                    <m:t>𝒊</m:t>
                                  </m:r>
                                </m:sub>
                              </m:sSub>
                            </m:den>
                          </m:f>
                          <m:f>
                            <m:fPr>
                              <m:ctrlPr>
                                <a:rPr lang="en-US" sz="1400" b="1" i="1">
                                  <a:latin typeface="Cambria Math"/>
                                </a:rPr>
                              </m:ctrlPr>
                            </m:fPr>
                            <m:num>
                              <m:r>
                                <a:rPr lang="en-US" sz="1400" b="1" i="1">
                                  <a:latin typeface="Cambria Math"/>
                                </a:rPr>
                                <m:t>𝝏</m:t>
                              </m:r>
                              <m:sSub>
                                <m:sSubPr>
                                  <m:ctrlPr>
                                    <a:rPr lang="en-US" sz="1400" b="1" i="1">
                                      <a:latin typeface="Cambria Math"/>
                                    </a:rPr>
                                  </m:ctrlPr>
                                </m:sSubPr>
                                <m:e>
                                  <m:acc>
                                    <m:accPr>
                                      <m:chr m:val="̅"/>
                                      <m:ctrlPr>
                                        <a:rPr lang="en-US" sz="1400" b="1" i="1">
                                          <a:latin typeface="Cambria Math"/>
                                        </a:rPr>
                                      </m:ctrlPr>
                                    </m:accPr>
                                    <m:e>
                                      <m:r>
                                        <a:rPr lang="en-US" sz="1400" b="1" i="1">
                                          <a:latin typeface="Cambria Math"/>
                                        </a:rPr>
                                        <m:t>𝑾</m:t>
                                      </m:r>
                                    </m:e>
                                  </m:acc>
                                </m:e>
                                <m:sub>
                                  <m:r>
                                    <a:rPr lang="en-US" sz="1400" b="1" i="1">
                                      <a:latin typeface="Cambria Math"/>
                                    </a:rPr>
                                    <m:t>𝒊</m:t>
                                  </m:r>
                                </m:sub>
                              </m:sSub>
                            </m:num>
                            <m:den>
                              <m:r>
                                <a:rPr lang="en-US" sz="1400" b="1" i="1">
                                  <a:latin typeface="Cambria Math"/>
                                </a:rPr>
                                <m:t>𝝏</m:t>
                              </m:r>
                              <m:sSub>
                                <m:sSubPr>
                                  <m:ctrlPr>
                                    <a:rPr lang="en-US" sz="1400" b="1" i="1">
                                      <a:latin typeface="Cambria Math"/>
                                    </a:rPr>
                                  </m:ctrlPr>
                                </m:sSubPr>
                                <m:e>
                                  <m:acc>
                                    <m:accPr>
                                      <m:chr m:val="̅"/>
                                      <m:ctrlPr>
                                        <a:rPr lang="en-US" sz="1400" b="1" i="1">
                                          <a:latin typeface="Cambria Math"/>
                                        </a:rPr>
                                      </m:ctrlPr>
                                    </m:accPr>
                                    <m:e>
                                      <m:r>
                                        <a:rPr lang="en-US" sz="1400" b="1" i="1">
                                          <a:latin typeface="Cambria Math"/>
                                        </a:rPr>
                                        <m:t>𝒛</m:t>
                                      </m:r>
                                    </m:e>
                                  </m:acc>
                                </m:e>
                                <m:sub>
                                  <m:r>
                                    <a:rPr lang="en-US" sz="1400" b="1" i="1">
                                      <a:latin typeface="Cambria Math"/>
                                    </a:rPr>
                                    <m:t>𝒊</m:t>
                                  </m:r>
                                </m:sub>
                              </m:sSub>
                            </m:den>
                          </m:f>
                        </m:e>
                      </m:d>
                      <m:r>
                        <a:rPr lang="en-US" sz="1400" b="1" i="1">
                          <a:latin typeface="Cambria Math"/>
                        </a:rPr>
                        <m:t>+</m:t>
                      </m:r>
                      <m:sSub>
                        <m:sSubPr>
                          <m:ctrlPr>
                            <a:rPr lang="en-US" sz="1400" b="1" i="1">
                              <a:latin typeface="Cambria Math"/>
                            </a:rPr>
                          </m:ctrlPr>
                        </m:sSubPr>
                        <m:e>
                          <m:r>
                            <a:rPr lang="en-US" sz="1400" b="1" i="1">
                              <a:latin typeface="Cambria Math"/>
                            </a:rPr>
                            <m:t>𝜺</m:t>
                          </m:r>
                        </m:e>
                        <m:sub>
                          <m:r>
                            <a:rPr lang="en-US" sz="1400" b="1" i="1">
                              <a:latin typeface="Cambria Math"/>
                            </a:rPr>
                            <m:t>𝒊</m:t>
                          </m:r>
                        </m:sub>
                      </m:sSub>
                    </m:oMath>
                  </m:oMathPara>
                </a14:m>
                <a:endParaRPr lang="en-US" sz="1400" b="1" dirty="0"/>
              </a:p>
            </p:txBody>
          </p:sp>
        </mc:Choice>
        <mc:Fallback xmlns="">
          <p:sp>
            <p:nvSpPr>
              <p:cNvPr id="6" name="Rectangle 5"/>
              <p:cNvSpPr>
                <a:spLocks noRot="1" noChangeAspect="1" noMove="1" noResize="1" noEditPoints="1" noAdjustHandles="1" noChangeArrowheads="1" noChangeShapeType="1" noTextEdit="1"/>
              </p:cNvSpPr>
              <p:nvPr/>
            </p:nvSpPr>
            <p:spPr>
              <a:xfrm>
                <a:off x="6314872" y="4863072"/>
                <a:ext cx="2101922" cy="58041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0994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a:latin typeface="Cambria" panose="02040503050406030204" pitchFamily="18" charset="0"/>
                <a:cs typeface="Times New Roman" pitchFamily="18" charset="0"/>
              </a:rPr>
              <a:t>Coevolutionary dynamics on a star phylogeny</a:t>
            </a:r>
          </a:p>
        </p:txBody>
      </p:sp>
      <p:sp>
        <p:nvSpPr>
          <p:cNvPr id="4" name="Rectangle 3"/>
          <p:cNvSpPr/>
          <p:nvPr/>
        </p:nvSpPr>
        <p:spPr>
          <a:xfrm>
            <a:off x="4857008" y="1524000"/>
            <a:ext cx="4058392" cy="502920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evolve?</a:t>
            </a:r>
            <a:endParaRPr lang="en-US" dirty="0"/>
          </a:p>
        </p:txBody>
      </p:sp>
      <p:sp>
        <p:nvSpPr>
          <p:cNvPr id="5" name="Rectangle 4"/>
          <p:cNvSpPr/>
          <p:nvPr/>
        </p:nvSpPr>
        <p:spPr>
          <a:xfrm>
            <a:off x="228600" y="1524001"/>
            <a:ext cx="4038600" cy="50292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mediate interactions</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776919"/>
            <a:ext cx="2417798" cy="12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90600" y="990600"/>
            <a:ext cx="2659702" cy="369332"/>
          </a:xfrm>
          <a:prstGeom prst="rect">
            <a:avLst/>
          </a:prstGeom>
          <a:noFill/>
        </p:spPr>
        <p:txBody>
          <a:bodyPr wrap="none" rtlCol="0">
            <a:spAutoFit/>
          </a:bodyPr>
          <a:lstStyle/>
          <a:p>
            <a:r>
              <a:rPr lang="en-US" b="1" dirty="0" smtClean="0"/>
              <a:t>Phenotype differences</a:t>
            </a:r>
            <a:endParaRPr lang="en-US" b="1" dirty="0"/>
          </a:p>
        </p:txBody>
      </p:sp>
      <p:sp>
        <p:nvSpPr>
          <p:cNvPr id="9" name="TextBox 8"/>
          <p:cNvSpPr txBox="1"/>
          <p:nvPr/>
        </p:nvSpPr>
        <p:spPr>
          <a:xfrm>
            <a:off x="5622682" y="990600"/>
            <a:ext cx="2454518" cy="369332"/>
          </a:xfrm>
          <a:prstGeom prst="rect">
            <a:avLst/>
          </a:prstGeom>
          <a:noFill/>
        </p:spPr>
        <p:txBody>
          <a:bodyPr wrap="none" rtlCol="0">
            <a:spAutoFit/>
          </a:bodyPr>
          <a:lstStyle/>
          <a:p>
            <a:r>
              <a:rPr lang="en-US" b="1" dirty="0" smtClean="0"/>
              <a:t>Phenotype matching</a:t>
            </a:r>
            <a:endParaRPr lang="en-US" b="1" dirty="0"/>
          </a:p>
        </p:txBody>
      </p:sp>
      <mc:AlternateContent xmlns:mc="http://schemas.openxmlformats.org/markup-compatibility/2006" xmlns:a14="http://schemas.microsoft.com/office/drawing/2010/main">
        <mc:Choice Requires="a14">
          <p:sp>
            <p:nvSpPr>
              <p:cNvPr id="2" name="TextBox 1"/>
              <p:cNvSpPr txBox="1"/>
              <p:nvPr/>
            </p:nvSpPr>
            <p:spPr>
              <a:xfrm>
                <a:off x="1295400" y="3200400"/>
                <a:ext cx="1828578" cy="704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sSub>
                        <m:sSubPr>
                          <m:ctrlPr>
                            <a:rPr lang="en-US" sz="1400" i="1" smtClean="0">
                              <a:latin typeface="Cambria Math"/>
                              <a:ea typeface="Cambria Math"/>
                            </a:rPr>
                          </m:ctrlPr>
                        </m:sSubPr>
                        <m:e>
                          <m:acc>
                            <m:accPr>
                              <m:chr m:val="̅"/>
                              <m:ctrlPr>
                                <a:rPr lang="en-US" sz="1400" i="1" smtClean="0">
                                  <a:latin typeface="Cambria Math"/>
                                  <a:ea typeface="Cambria Math"/>
                                </a:rPr>
                              </m:ctrlPr>
                            </m:accPr>
                            <m:e>
                              <m:r>
                                <a:rPr lang="en-US" sz="1400" b="0" i="1" smtClean="0">
                                  <a:latin typeface="Cambria Math"/>
                                  <a:ea typeface="Cambria Math"/>
                                </a:rPr>
                                <m:t>𝑧</m:t>
                              </m:r>
                            </m:e>
                          </m:acc>
                        </m:e>
                        <m:sub>
                          <m:r>
                            <a:rPr lang="en-US" sz="1400" b="0" i="1" smtClean="0">
                              <a:latin typeface="Cambria Math"/>
                              <a:ea typeface="Cambria Math"/>
                            </a:rPr>
                            <m:t>𝑖</m:t>
                          </m:r>
                        </m:sub>
                      </m:sSub>
                      <m:r>
                        <a:rPr lang="en-US" sz="1400" i="1" smtClean="0">
                          <a:latin typeface="Cambria Math"/>
                          <a:ea typeface="Cambria Math"/>
                        </a:rPr>
                        <m:t>≈</m:t>
                      </m:r>
                      <m:sSub>
                        <m:sSubPr>
                          <m:ctrlPr>
                            <a:rPr lang="en-US" sz="1400" i="1" smtClean="0">
                              <a:latin typeface="Cambria Math"/>
                              <a:ea typeface="Cambria Math"/>
                            </a:rPr>
                          </m:ctrlPr>
                        </m:sSubPr>
                        <m:e>
                          <m:r>
                            <a:rPr lang="en-US" sz="1400" b="0" i="1" smtClean="0">
                              <a:latin typeface="Cambria Math"/>
                              <a:ea typeface="Cambria Math"/>
                            </a:rPr>
                            <m:t>𝐺</m:t>
                          </m:r>
                        </m:e>
                        <m:sub>
                          <m:r>
                            <a:rPr lang="en-US" sz="1400" b="0" i="1" smtClean="0">
                              <a:latin typeface="Cambria Math"/>
                              <a:ea typeface="Cambria Math"/>
                            </a:rPr>
                            <m:t>𝑖</m:t>
                          </m:r>
                        </m:sub>
                      </m:sSub>
                      <m:nary>
                        <m:naryPr>
                          <m:chr m:val="∑"/>
                          <m:ctrlPr>
                            <a:rPr lang="en-US" sz="1400" i="1" smtClean="0">
                              <a:latin typeface="Cambria Math"/>
                              <a:ea typeface="Cambria Math"/>
                            </a:rPr>
                          </m:ctrlPr>
                        </m:naryPr>
                        <m:sub>
                          <m:r>
                            <m:rPr>
                              <m:brk m:alnAt="23"/>
                            </m:rPr>
                            <a:rPr lang="en-US" sz="1400" b="0" i="1" smtClean="0">
                              <a:latin typeface="Cambria Math"/>
                              <a:ea typeface="Cambria Math"/>
                            </a:rPr>
                            <m:t>𝑗</m:t>
                          </m:r>
                          <m:r>
                            <a:rPr lang="en-US" sz="1400" b="0" i="1" smtClean="0">
                              <a:latin typeface="Cambria Math"/>
                              <a:ea typeface="Cambria Math"/>
                            </a:rPr>
                            <m:t>=1</m:t>
                          </m:r>
                        </m:sub>
                        <m:sup>
                          <m:r>
                            <a:rPr lang="en-US" sz="1400" b="0" i="1" smtClean="0">
                              <a:latin typeface="Cambria Math"/>
                              <a:ea typeface="Cambria Math"/>
                            </a:rPr>
                            <m:t>𝑛</m:t>
                          </m:r>
                        </m:sup>
                        <m:e>
                          <m:sSub>
                            <m:sSubPr>
                              <m:ctrlPr>
                                <a:rPr lang="en-US" sz="1400" i="1" smtClean="0">
                                  <a:latin typeface="Cambria Math"/>
                                  <a:ea typeface="Cambria Math"/>
                                </a:rPr>
                              </m:ctrlPr>
                            </m:sSubPr>
                            <m:e>
                              <m:sSub>
                                <m:sSubPr>
                                  <m:ctrlPr>
                                    <a:rPr lang="en-US" sz="1400" i="1" smtClean="0">
                                      <a:latin typeface="Cambria Math"/>
                                      <a:ea typeface="Cambria Math"/>
                                    </a:rPr>
                                  </m:ctrlPr>
                                </m:sSubPr>
                                <m:e>
                                  <m:r>
                                    <a:rPr lang="en-US" sz="1400" b="0" i="1" smtClean="0">
                                      <a:latin typeface="Cambria Math"/>
                                      <a:ea typeface="Cambria Math"/>
                                    </a:rPr>
                                    <m:t>𝑓</m:t>
                                  </m:r>
                                </m:e>
                                <m:sub>
                                  <m:r>
                                    <a:rPr lang="en-US" sz="1400" b="0" i="1" smtClean="0">
                                      <a:latin typeface="Cambria Math"/>
                                      <a:ea typeface="Cambria Math"/>
                                    </a:rPr>
                                    <m:t>𝑗</m:t>
                                  </m:r>
                                </m:sub>
                              </m:sSub>
                              <m:r>
                                <a:rPr lang="en-US" sz="1400" b="0" i="1" smtClean="0">
                                  <a:latin typeface="Cambria Math"/>
                                  <a:ea typeface="Cambria Math"/>
                                </a:rPr>
                                <m:t>𝑆</m:t>
                              </m:r>
                            </m:e>
                            <m:sub>
                              <m:r>
                                <a:rPr lang="en-US" sz="1400" b="0" i="1" smtClean="0">
                                  <a:latin typeface="Cambria Math"/>
                                  <a:ea typeface="Cambria Math"/>
                                </a:rPr>
                                <m:t>𝑗</m:t>
                              </m:r>
                            </m:sub>
                          </m:sSub>
                        </m:e>
                      </m:nary>
                      <m:r>
                        <a:rPr lang="en-US" sz="1400" b="0" i="0"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𝜉</m:t>
                          </m:r>
                        </m:e>
                        <m:sub>
                          <m:r>
                            <a:rPr lang="en-US" sz="1400" b="0" i="1" smtClean="0">
                              <a:latin typeface="Cambria Math"/>
                              <a:ea typeface="Cambria Math"/>
                            </a:rPr>
                            <m:t>𝑖</m:t>
                          </m:r>
                        </m:sub>
                      </m:sSub>
                    </m:oMath>
                  </m:oMathPara>
                </a14:m>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1295400" y="3200400"/>
                <a:ext cx="1828578" cy="70487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745587" y="3200400"/>
                <a:ext cx="2484013" cy="704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sSub>
                        <m:sSubPr>
                          <m:ctrlPr>
                            <a:rPr lang="en-US" sz="1400" i="1" smtClean="0">
                              <a:latin typeface="Cambria Math"/>
                              <a:ea typeface="Cambria Math"/>
                            </a:rPr>
                          </m:ctrlPr>
                        </m:sSubPr>
                        <m:e>
                          <m:acc>
                            <m:accPr>
                              <m:chr m:val="̅"/>
                              <m:ctrlPr>
                                <a:rPr lang="en-US" sz="1400" i="1" smtClean="0">
                                  <a:latin typeface="Cambria Math"/>
                                  <a:ea typeface="Cambria Math"/>
                                </a:rPr>
                              </m:ctrlPr>
                            </m:accPr>
                            <m:e>
                              <m:r>
                                <a:rPr lang="en-US" sz="1400" b="0" i="1" smtClean="0">
                                  <a:latin typeface="Cambria Math"/>
                                  <a:ea typeface="Cambria Math"/>
                                </a:rPr>
                                <m:t>𝑧</m:t>
                              </m:r>
                            </m:e>
                          </m:acc>
                        </m:e>
                        <m:sub>
                          <m:r>
                            <a:rPr lang="en-US" sz="1400" b="0" i="1" smtClean="0">
                              <a:latin typeface="Cambria Math"/>
                              <a:ea typeface="Cambria Math"/>
                            </a:rPr>
                            <m:t>𝑖</m:t>
                          </m:r>
                        </m:sub>
                      </m:sSub>
                      <m:r>
                        <a:rPr lang="en-US" sz="1400" i="1" smtClean="0">
                          <a:latin typeface="Cambria Math"/>
                          <a:ea typeface="Cambria Math"/>
                        </a:rPr>
                        <m:t>≈</m:t>
                      </m:r>
                      <m:sSub>
                        <m:sSubPr>
                          <m:ctrlPr>
                            <a:rPr lang="en-US" sz="1400" i="1" smtClean="0">
                              <a:latin typeface="Cambria Math"/>
                              <a:ea typeface="Cambria Math"/>
                            </a:rPr>
                          </m:ctrlPr>
                        </m:sSubPr>
                        <m:e>
                          <m:r>
                            <a:rPr lang="en-US" sz="1400" b="0" i="1" smtClean="0">
                              <a:latin typeface="Cambria Math"/>
                              <a:ea typeface="Cambria Math"/>
                            </a:rPr>
                            <m:t>𝐺</m:t>
                          </m:r>
                        </m:e>
                        <m:sub>
                          <m:r>
                            <a:rPr lang="en-US" sz="1400" b="0" i="1" smtClean="0">
                              <a:latin typeface="Cambria Math"/>
                              <a:ea typeface="Cambria Math"/>
                            </a:rPr>
                            <m:t>𝑖</m:t>
                          </m:r>
                        </m:sub>
                      </m:sSub>
                      <m:nary>
                        <m:naryPr>
                          <m:chr m:val="∑"/>
                          <m:ctrlPr>
                            <a:rPr lang="en-US" sz="1400" i="1" smtClean="0">
                              <a:latin typeface="Cambria Math"/>
                              <a:ea typeface="Cambria Math"/>
                            </a:rPr>
                          </m:ctrlPr>
                        </m:naryPr>
                        <m:sub>
                          <m:r>
                            <m:rPr>
                              <m:brk m:alnAt="23"/>
                            </m:rPr>
                            <a:rPr lang="en-US" sz="1400" b="0" i="1" smtClean="0">
                              <a:latin typeface="Cambria Math"/>
                              <a:ea typeface="Cambria Math"/>
                            </a:rPr>
                            <m:t>𝑗</m:t>
                          </m:r>
                          <m:r>
                            <a:rPr lang="en-US" sz="1400" b="0" i="1" smtClean="0">
                              <a:latin typeface="Cambria Math"/>
                              <a:ea typeface="Cambria Math"/>
                            </a:rPr>
                            <m:t>=1</m:t>
                          </m:r>
                        </m:sub>
                        <m:sup>
                          <m:r>
                            <a:rPr lang="en-US" sz="1400" b="0" i="1" smtClean="0">
                              <a:latin typeface="Cambria Math"/>
                              <a:ea typeface="Cambria Math"/>
                            </a:rPr>
                            <m:t>𝑛</m:t>
                          </m:r>
                        </m:sup>
                        <m:e>
                          <m:sSub>
                            <m:sSubPr>
                              <m:ctrlPr>
                                <a:rPr lang="en-US" sz="1400" i="1" smtClean="0">
                                  <a:latin typeface="Cambria Math"/>
                                  <a:ea typeface="Cambria Math"/>
                                </a:rPr>
                              </m:ctrlPr>
                            </m:sSubPr>
                            <m:e>
                              <m:sSub>
                                <m:sSubPr>
                                  <m:ctrlPr>
                                    <a:rPr lang="en-US" sz="1400" i="1" smtClean="0">
                                      <a:latin typeface="Cambria Math"/>
                                      <a:ea typeface="Cambria Math"/>
                                    </a:rPr>
                                  </m:ctrlPr>
                                </m:sSubPr>
                                <m:e>
                                  <m:r>
                                    <a:rPr lang="en-US" sz="1400" b="0" i="1" smtClean="0">
                                      <a:latin typeface="Cambria Math"/>
                                      <a:ea typeface="Cambria Math"/>
                                    </a:rPr>
                                    <m:t>𝑓</m:t>
                                  </m:r>
                                </m:e>
                                <m:sub>
                                  <m:r>
                                    <a:rPr lang="en-US" sz="1400" b="0" i="1" smtClean="0">
                                      <a:latin typeface="Cambria Math"/>
                                      <a:ea typeface="Cambria Math"/>
                                    </a:rPr>
                                    <m:t>𝑗</m:t>
                                  </m:r>
                                </m:sub>
                              </m:sSub>
                              <m:r>
                                <a:rPr lang="en-US" sz="1400" b="0" i="1" smtClean="0">
                                  <a:latin typeface="Cambria Math"/>
                                  <a:ea typeface="Cambria Math"/>
                                </a:rPr>
                                <m:t>𝑆</m:t>
                              </m:r>
                            </m:e>
                            <m:sub>
                              <m:r>
                                <a:rPr lang="en-US" sz="1400" b="0" i="1" smtClean="0">
                                  <a:latin typeface="Cambria Math"/>
                                  <a:ea typeface="Cambria Math"/>
                                </a:rPr>
                                <m:t>𝑗</m:t>
                              </m:r>
                            </m:sub>
                          </m:sSub>
                          <m:d>
                            <m:dPr>
                              <m:ctrlPr>
                                <a:rPr lang="en-US" sz="1400" i="1" smtClean="0">
                                  <a:latin typeface="Cambria Math"/>
                                  <a:ea typeface="Cambria Math"/>
                                </a:rPr>
                              </m:ctrlPr>
                            </m:dPr>
                            <m:e>
                              <m:sSub>
                                <m:sSubPr>
                                  <m:ctrlPr>
                                    <a:rPr lang="en-US" sz="1400" i="1">
                                      <a:latin typeface="Cambria Math"/>
                                      <a:ea typeface="Cambria Math"/>
                                    </a:rPr>
                                  </m:ctrlPr>
                                </m:sSubPr>
                                <m:e>
                                  <m:acc>
                                    <m:accPr>
                                      <m:chr m:val="̅"/>
                                      <m:ctrlPr>
                                        <a:rPr lang="en-US" sz="1400" i="1">
                                          <a:latin typeface="Cambria Math"/>
                                          <a:ea typeface="Cambria Math"/>
                                        </a:rPr>
                                      </m:ctrlPr>
                                    </m:accPr>
                                    <m:e>
                                      <m:r>
                                        <a:rPr lang="en-US" sz="1400" i="1">
                                          <a:latin typeface="Cambria Math"/>
                                          <a:ea typeface="Cambria Math"/>
                                        </a:rPr>
                                        <m:t>𝑧</m:t>
                                      </m:r>
                                    </m:e>
                                  </m:acc>
                                </m:e>
                                <m:sub>
                                  <m:r>
                                    <a:rPr lang="en-US" sz="1400" i="1">
                                      <a:latin typeface="Cambria Math"/>
                                      <a:ea typeface="Cambria Math"/>
                                    </a:rPr>
                                    <m:t>𝑖</m:t>
                                  </m:r>
                                </m:sub>
                              </m:sSub>
                              <m:r>
                                <a:rPr lang="en-US" sz="1400" b="0" i="1" smtClean="0">
                                  <a:latin typeface="Cambria Math"/>
                                  <a:ea typeface="Cambria Math"/>
                                </a:rPr>
                                <m:t>−</m:t>
                              </m:r>
                              <m:sSub>
                                <m:sSubPr>
                                  <m:ctrlPr>
                                    <a:rPr lang="en-US" sz="1400" i="1">
                                      <a:latin typeface="Cambria Math"/>
                                      <a:ea typeface="Cambria Math"/>
                                    </a:rPr>
                                  </m:ctrlPr>
                                </m:sSubPr>
                                <m:e>
                                  <m:acc>
                                    <m:accPr>
                                      <m:chr m:val="̅"/>
                                      <m:ctrlPr>
                                        <a:rPr lang="en-US" sz="1400" i="1">
                                          <a:latin typeface="Cambria Math"/>
                                          <a:ea typeface="Cambria Math"/>
                                        </a:rPr>
                                      </m:ctrlPr>
                                    </m:accPr>
                                    <m:e>
                                      <m:r>
                                        <a:rPr lang="en-US" sz="1400" i="1">
                                          <a:latin typeface="Cambria Math"/>
                                          <a:ea typeface="Cambria Math"/>
                                        </a:rPr>
                                        <m:t>𝑧</m:t>
                                      </m:r>
                                    </m:e>
                                  </m:acc>
                                </m:e>
                                <m:sub>
                                  <m:r>
                                    <a:rPr lang="en-US" sz="1400" b="0" i="1" smtClean="0">
                                      <a:latin typeface="Cambria Math"/>
                                      <a:ea typeface="Cambria Math"/>
                                    </a:rPr>
                                    <m:t>𝑗</m:t>
                                  </m:r>
                                </m:sub>
                              </m:sSub>
                            </m:e>
                          </m:d>
                        </m:e>
                      </m:nary>
                      <m:r>
                        <a:rPr lang="en-US" sz="1400" b="0" i="0"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𝜉</m:t>
                          </m:r>
                        </m:e>
                        <m:sub>
                          <m:r>
                            <a:rPr lang="en-US" sz="1400" b="0" i="1" smtClean="0">
                              <a:latin typeface="Cambria Math"/>
                              <a:ea typeface="Cambria Math"/>
                            </a:rPr>
                            <m:t>𝑖</m:t>
                          </m:r>
                        </m:sub>
                      </m:sSub>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745587" y="3200400"/>
                <a:ext cx="2484013" cy="704873"/>
              </a:xfrm>
              <a:prstGeom prst="rect">
                <a:avLst/>
              </a:prstGeom>
              <a:blipFill rotWithShape="1">
                <a:blip r:embed="rId4"/>
                <a:stretch>
                  <a:fillRect/>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1752600"/>
            <a:ext cx="2378025" cy="130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3976" y="6934200"/>
            <a:ext cx="751769"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5550" y="4023360"/>
            <a:ext cx="3721307" cy="23774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46" y="4019794"/>
            <a:ext cx="3721307" cy="2377440"/>
          </a:xfrm>
          <a:prstGeom prst="rect">
            <a:avLst/>
          </a:prstGeom>
        </p:spPr>
      </p:pic>
    </p:spTree>
    <p:extLst>
      <p:ext uri="{BB962C8B-B14F-4D97-AF65-F5344CB8AC3E}">
        <p14:creationId xmlns:p14="http://schemas.microsoft.com/office/powerpoint/2010/main" val="262559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78" y="2809875"/>
            <a:ext cx="3810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0" y="152400"/>
            <a:ext cx="9144000" cy="1554272"/>
          </a:xfrm>
          <a:prstGeom prst="rect">
            <a:avLst/>
          </a:prstGeom>
          <a:noFill/>
          <a:ln w="9525">
            <a:noFill/>
            <a:miter lim="800000"/>
            <a:headEnd/>
            <a:tailEnd/>
          </a:ln>
        </p:spPr>
        <p:txBody>
          <a:bodyPr>
            <a:spAutoFit/>
          </a:bodyPr>
          <a:lstStyle/>
          <a:p>
            <a:pPr algn="ctr"/>
            <a:r>
              <a:rPr lang="en-US" sz="3100" b="1" dirty="0">
                <a:latin typeface="Cambria" panose="02040503050406030204" pitchFamily="18" charset="0"/>
                <a:cs typeface="Times New Roman" pitchFamily="18" charset="0"/>
              </a:rPr>
              <a:t>Integrating evolutionary </a:t>
            </a:r>
            <a:r>
              <a:rPr lang="en-US" sz="3100" b="1" dirty="0" smtClean="0">
                <a:latin typeface="Cambria" panose="02040503050406030204" pitchFamily="18" charset="0"/>
                <a:cs typeface="Times New Roman" pitchFamily="18" charset="0"/>
              </a:rPr>
              <a:t>history:</a:t>
            </a:r>
          </a:p>
          <a:p>
            <a:pPr algn="ctr"/>
            <a:r>
              <a:rPr lang="en-US" sz="3100" b="1" dirty="0" smtClean="0">
                <a:latin typeface="Cambria" panose="02040503050406030204" pitchFamily="18" charset="0"/>
              </a:rPr>
              <a:t>Phenotype differences</a:t>
            </a:r>
            <a:endParaRPr lang="en-US" sz="3100" b="1" dirty="0">
              <a:latin typeface="Cambria" panose="02040503050406030204" pitchFamily="18" charset="0"/>
            </a:endParaRPr>
          </a:p>
          <a:p>
            <a:pPr algn="ctr"/>
            <a:endParaRPr lang="en-US" sz="3100" b="1" dirty="0">
              <a:latin typeface="Cambria" panose="02040503050406030204" pitchFamily="18" charset="0"/>
              <a:cs typeface="Times New Roman" pitchFamily="18" charset="0"/>
            </a:endParaRPr>
          </a:p>
        </p:txBody>
      </p:sp>
      <p:sp>
        <p:nvSpPr>
          <p:cNvPr id="6" name="TextBox 5"/>
          <p:cNvSpPr txBox="1"/>
          <p:nvPr/>
        </p:nvSpPr>
        <p:spPr>
          <a:xfrm>
            <a:off x="838200" y="6336268"/>
            <a:ext cx="7648248" cy="369332"/>
          </a:xfrm>
          <a:prstGeom prst="rect">
            <a:avLst/>
          </a:prstGeom>
          <a:noFill/>
        </p:spPr>
        <p:txBody>
          <a:bodyPr wrap="none" rtlCol="0">
            <a:spAutoFit/>
          </a:bodyPr>
          <a:lstStyle/>
          <a:p>
            <a:r>
              <a:rPr lang="en-US" b="1" dirty="0"/>
              <a:t>B</a:t>
            </a:r>
            <a:r>
              <a:rPr lang="en-US" b="1" dirty="0" smtClean="0"/>
              <a:t>est suited for interactions that depend on interference competition</a:t>
            </a: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168417" y="1812814"/>
                <a:ext cx="2773260" cy="7126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𝑖𝑗</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m:t>
                          </m:r>
                          <m:r>
                            <a:rPr lang="en-US" i="1">
                              <a:latin typeface="Cambria Math"/>
                            </a:rPr>
                            <m:t>𝐸𝑥𝑝</m:t>
                          </m:r>
                          <m:r>
                            <a:rPr lang="en-US" i="1">
                              <a:latin typeface="Cambria Math"/>
                            </a:rPr>
                            <m:t>[</m:t>
                          </m:r>
                          <m:r>
                            <a:rPr lang="en-US" i="1">
                              <a:latin typeface="Cambria Math"/>
                              <a:ea typeface="Cambria Math"/>
                            </a:rPr>
                            <m:t>𝛼</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𝑖</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𝑗</m:t>
                                  </m:r>
                                </m:sub>
                              </m:sSub>
                            </m:e>
                          </m:d>
                          <m:r>
                            <a:rPr lang="en-US" b="0" i="1" smtClean="0">
                              <a:latin typeface="Cambria Math"/>
                              <a:ea typeface="Cambria Math"/>
                            </a:rPr>
                            <m: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68417" y="1812814"/>
                <a:ext cx="2773260" cy="71269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45024" y="4668655"/>
                <a:ext cx="428707"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𝑧</m:t>
                          </m:r>
                        </m:e>
                        <m:sub>
                          <m:r>
                            <a:rPr lang="en-US" b="0" i="1" smtClean="0">
                              <a:latin typeface="Cambria Math"/>
                              <a:ea typeface="Cambria Math"/>
                            </a:rPr>
                            <m:t>𝑗</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945024" y="4668655"/>
                <a:ext cx="428707" cy="391646"/>
              </a:xfrm>
              <a:prstGeom prst="rect">
                <a:avLst/>
              </a:prstGeom>
              <a:blipFill rotWithShape="1">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9522" y="3642191"/>
                <a:ext cx="51982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𝑃</m:t>
                          </m:r>
                        </m:e>
                        <m:sub>
                          <m:r>
                            <a:rPr lang="en-US" b="0" i="1" smtClean="0">
                              <a:latin typeface="Cambria Math"/>
                            </a:rPr>
                            <m:t>𝑖</m:t>
                          </m:r>
                          <m:r>
                            <a:rPr lang="en-US" i="1">
                              <a:latin typeface="Cambria Math"/>
                            </a:rPr>
                            <m:t>𝑗</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9522" y="3642191"/>
                <a:ext cx="519822" cy="391646"/>
              </a:xfrm>
              <a:prstGeom prst="rect">
                <a:avLst/>
              </a:prstGeom>
              <a:blipFill rotWithShape="1">
                <a:blip r:embed="rId5"/>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24000" y="4789895"/>
                <a:ext cx="429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𝑧</m:t>
                          </m:r>
                        </m:e>
                        <m:sub>
                          <m:r>
                            <a:rPr lang="en-US" b="0" i="1" smtClean="0">
                              <a:latin typeface="Cambria Math"/>
                              <a:ea typeface="Cambria Math"/>
                            </a:rPr>
                            <m:t>𝑖</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24000" y="4789895"/>
                <a:ext cx="429990" cy="369332"/>
              </a:xfrm>
              <a:prstGeom prst="rect">
                <a:avLst/>
              </a:prstGeom>
              <a:blipFill rotWithShape="1">
                <a:blip r:embed="rId6"/>
                <a:stretch>
                  <a:fillRect b="-3333"/>
                </a:stretch>
              </a:blipFill>
            </p:spPr>
            <p:txBody>
              <a:bodyPr/>
              <a:lstStyle/>
              <a:p>
                <a:r>
                  <a:rPr lang="en-US">
                    <a:noFill/>
                  </a:rPr>
                  <a:t> </a:t>
                </a:r>
              </a:p>
            </p:txBody>
          </p:sp>
        </mc:Fallback>
      </mc:AlternateContent>
      <p:sp>
        <p:nvSpPr>
          <p:cNvPr id="11" name="Rectangle 10"/>
          <p:cNvSpPr/>
          <p:nvPr/>
        </p:nvSpPr>
        <p:spPr>
          <a:xfrm>
            <a:off x="5486400" y="1371600"/>
            <a:ext cx="3293698" cy="4419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mediate interactions</a:t>
            </a:r>
            <a:endParaRPr lang="en-US" dirty="0"/>
          </a:p>
        </p:txBody>
      </p:sp>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818" t="14275" r="52526" b="61503"/>
          <a:stretch/>
        </p:blipFill>
        <p:spPr bwMode="auto">
          <a:xfrm>
            <a:off x="5791200" y="2322941"/>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239" t="68923" r="12794" b="15539"/>
          <a:stretch/>
        </p:blipFill>
        <p:spPr bwMode="auto">
          <a:xfrm>
            <a:off x="5791200" y="4304141"/>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545" t="43026" r="13637" b="38465"/>
          <a:stretch/>
        </p:blipFill>
        <p:spPr bwMode="auto">
          <a:xfrm>
            <a:off x="7680962" y="4309403"/>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6652674" y="2232237"/>
            <a:ext cx="932332" cy="134394"/>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flipH="1">
            <a:off x="6629400" y="2743200"/>
            <a:ext cx="932332" cy="304800"/>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239" t="68923" r="12794" b="15539"/>
          <a:stretch/>
        </p:blipFill>
        <p:spPr bwMode="auto">
          <a:xfrm>
            <a:off x="7696200" y="2301180"/>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a:xfrm>
            <a:off x="6652674" y="4114800"/>
            <a:ext cx="932332" cy="233031"/>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flipH="1">
            <a:off x="6629400" y="4842934"/>
            <a:ext cx="932332" cy="186266"/>
          </a:xfrm>
          <a:prstGeom prst="righ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8110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Integrating evolutionary history</a:t>
            </a:r>
          </a:p>
        </p:txBody>
      </p:sp>
      <p:cxnSp>
        <p:nvCxnSpPr>
          <p:cNvPr id="46" name="Straight Connector 45"/>
          <p:cNvCxnSpPr/>
          <p:nvPr/>
        </p:nvCxnSpPr>
        <p:spPr>
          <a:xfrm>
            <a:off x="318246" y="3183184"/>
            <a:ext cx="732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58562" y="2514600"/>
            <a:ext cx="404"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2" idx="0"/>
          </p:cNvCxnSpPr>
          <p:nvPr/>
        </p:nvCxnSpPr>
        <p:spPr>
          <a:xfrm>
            <a:off x="327151" y="3202186"/>
            <a:ext cx="29522" cy="229540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3" idx="0"/>
          </p:cNvCxnSpPr>
          <p:nvPr/>
        </p:nvCxnSpPr>
        <p:spPr>
          <a:xfrm>
            <a:off x="1058966" y="3223496"/>
            <a:ext cx="36324" cy="227409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8375" y="5406242"/>
            <a:ext cx="2102586" cy="80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33" y="5497593"/>
            <a:ext cx="298480" cy="338554"/>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3" name="TextBox 42"/>
              <p:cNvSpPr txBox="1"/>
              <p:nvPr/>
            </p:nvSpPr>
            <p:spPr>
              <a:xfrm>
                <a:off x="872857" y="5497593"/>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72857" y="5497593"/>
                <a:ext cx="444865"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704521" y="3284341"/>
                <a:ext cx="1332865" cy="4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3704521" y="3284341"/>
                <a:ext cx="1332865" cy="42729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704521" y="3708022"/>
                <a:ext cx="1985479" cy="4067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d>
                        <m:dPr>
                          <m:ctrlPr>
                            <a:rPr lang="en-US" i="1">
                              <a:latin typeface="Cambria Math"/>
                            </a:rPr>
                          </m:ctrlPr>
                        </m:dPr>
                        <m:e>
                          <m:sSub>
                            <m:sSubPr>
                              <m:ctrlPr>
                                <a:rPr lang="en-US" i="1">
                                  <a:latin typeface="Cambria Math"/>
                                </a:rPr>
                              </m:ctrlPr>
                            </m:sSubPr>
                            <m:e>
                              <m:r>
                                <a:rPr lang="en-US" i="1">
                                  <a:latin typeface="Cambria Math"/>
                                </a:rPr>
                                <m:t>𝜏</m:t>
                              </m:r>
                            </m:e>
                            <m:sub>
                              <m:r>
                                <a:rPr lang="en-US" i="1">
                                  <a:latin typeface="Cambria Math"/>
                                </a:rPr>
                                <m:t>1</m:t>
                              </m:r>
                            </m:sub>
                          </m:sSub>
                        </m:e>
                      </m:d>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3704521" y="3708022"/>
                <a:ext cx="1985479" cy="406778"/>
              </a:xfrm>
              <a:prstGeom prst="rect">
                <a:avLst/>
              </a:prstGeom>
              <a:blipFill rotWithShape="1">
                <a:blip r:embed="rId4"/>
                <a:stretch>
                  <a:fillRect t="-100000" b="-15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6828721" y="2594409"/>
                <a:ext cx="1341456" cy="4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6828721" y="2594409"/>
                <a:ext cx="1341456" cy="42729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6828721" y="3066514"/>
                <a:ext cx="1332865" cy="4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6828721" y="3066514"/>
                <a:ext cx="1332865" cy="42729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828721" y="3538619"/>
                <a:ext cx="1790105"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6828721" y="3538619"/>
                <a:ext cx="1790105" cy="421462"/>
              </a:xfrm>
              <a:prstGeom prst="rect">
                <a:avLst/>
              </a:prstGeom>
              <a:blipFill rotWithShape="1">
                <a:blip r:embed="rId7"/>
                <a:stretch>
                  <a:fillRect t="-95714" r="-9524" b="-1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828721" y="4004890"/>
                <a:ext cx="1790105"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1</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6828721" y="4004890"/>
                <a:ext cx="1790105" cy="421462"/>
              </a:xfrm>
              <a:prstGeom prst="rect">
                <a:avLst/>
              </a:prstGeom>
              <a:blipFill rotWithShape="1">
                <a:blip r:embed="rId8"/>
                <a:stretch>
                  <a:fillRect t="-97101" r="-9524" b="-1492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828721" y="4471162"/>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12,</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1" name="Rectangle 60"/>
              <p:cNvSpPr>
                <a:spLocks noRot="1" noChangeAspect="1" noMove="1" noResize="1" noEditPoints="1" noAdjustHandles="1" noChangeArrowheads="1" noChangeShapeType="1" noTextEdit="1"/>
              </p:cNvSpPr>
              <p:nvPr/>
            </p:nvSpPr>
            <p:spPr>
              <a:xfrm>
                <a:off x="6828721" y="4471162"/>
                <a:ext cx="1883080" cy="393121"/>
              </a:xfrm>
              <a:prstGeom prst="rect">
                <a:avLst/>
              </a:prstGeom>
              <a:blipFill rotWithShape="1">
                <a:blip r:embed="rId9"/>
                <a:stretch>
                  <a:fillRect t="-107692" r="-9061" b="-160000"/>
                </a:stretch>
              </a:blipFill>
            </p:spPr>
            <p:txBody>
              <a:bodyPr/>
              <a:lstStyle/>
              <a:p>
                <a:r>
                  <a:rPr lang="en-US">
                    <a:noFill/>
                  </a:rPr>
                  <a:t> </a:t>
                </a:r>
              </a:p>
            </p:txBody>
          </p:sp>
        </mc:Fallback>
      </mc:AlternateContent>
      <p:sp>
        <p:nvSpPr>
          <p:cNvPr id="65" name="Right Arrow 64"/>
          <p:cNvSpPr/>
          <p:nvPr/>
        </p:nvSpPr>
        <p:spPr>
          <a:xfrm>
            <a:off x="5838121" y="3493810"/>
            <a:ext cx="838200" cy="37223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3704521" y="3223496"/>
            <a:ext cx="1985479" cy="992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777521" y="2594409"/>
            <a:ext cx="1985479" cy="2358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3721345" y="2859766"/>
            <a:ext cx="1967205" cy="369332"/>
          </a:xfrm>
          <a:prstGeom prst="rect">
            <a:avLst/>
          </a:prstGeom>
          <a:noFill/>
        </p:spPr>
        <p:txBody>
          <a:bodyPr wrap="none" rtlCol="0">
            <a:spAutoFit/>
          </a:bodyPr>
          <a:lstStyle/>
          <a:p>
            <a:r>
              <a:rPr lang="en-US" dirty="0" smtClean="0"/>
              <a:t>Before speciation</a:t>
            </a:r>
            <a:endParaRPr lang="en-US" dirty="0"/>
          </a:p>
        </p:txBody>
      </p:sp>
      <p:sp>
        <p:nvSpPr>
          <p:cNvPr id="69" name="TextBox 68"/>
          <p:cNvSpPr txBox="1"/>
          <p:nvPr/>
        </p:nvSpPr>
        <p:spPr>
          <a:xfrm>
            <a:off x="6904921" y="2221468"/>
            <a:ext cx="1774845" cy="369332"/>
          </a:xfrm>
          <a:prstGeom prst="rect">
            <a:avLst/>
          </a:prstGeom>
          <a:noFill/>
        </p:spPr>
        <p:txBody>
          <a:bodyPr wrap="none" rtlCol="0">
            <a:spAutoFit/>
          </a:bodyPr>
          <a:lstStyle/>
          <a:p>
            <a:r>
              <a:rPr lang="en-US" dirty="0" smtClean="0"/>
              <a:t>After speciation</a:t>
            </a:r>
            <a:endParaRPr lang="en-US" dirty="0"/>
          </a:p>
        </p:txBody>
      </p:sp>
      <p:sp>
        <p:nvSpPr>
          <p:cNvPr id="23" name="TextBox 22"/>
          <p:cNvSpPr txBox="1"/>
          <p:nvPr/>
        </p:nvSpPr>
        <p:spPr>
          <a:xfrm>
            <a:off x="615980" y="1699701"/>
            <a:ext cx="1505540" cy="369332"/>
          </a:xfrm>
          <a:prstGeom prst="rect">
            <a:avLst/>
          </a:prstGeom>
          <a:noFill/>
        </p:spPr>
        <p:txBody>
          <a:bodyPr wrap="none" rtlCol="0">
            <a:spAutoFit/>
          </a:bodyPr>
          <a:lstStyle/>
          <a:p>
            <a:r>
              <a:rPr lang="en-US" dirty="0" smtClean="0"/>
              <a:t>First interval:</a:t>
            </a:r>
            <a:endParaRPr lang="en-US" dirty="0"/>
          </a:p>
        </p:txBody>
      </p:sp>
    </p:spTree>
    <p:extLst>
      <p:ext uri="{BB962C8B-B14F-4D97-AF65-F5344CB8AC3E}">
        <p14:creationId xmlns:p14="http://schemas.microsoft.com/office/powerpoint/2010/main" val="410568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318246" y="3183184"/>
            <a:ext cx="732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48270" y="3782646"/>
            <a:ext cx="732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046439" y="2531446"/>
            <a:ext cx="7676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58562" y="2514600"/>
            <a:ext cx="404"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773729" y="3313723"/>
            <a:ext cx="3766" cy="909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2" idx="0"/>
          </p:cNvCxnSpPr>
          <p:nvPr/>
        </p:nvCxnSpPr>
        <p:spPr>
          <a:xfrm>
            <a:off x="327151" y="3202186"/>
            <a:ext cx="29522" cy="229540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3" idx="0"/>
          </p:cNvCxnSpPr>
          <p:nvPr/>
        </p:nvCxnSpPr>
        <p:spPr>
          <a:xfrm>
            <a:off x="1058966" y="3223496"/>
            <a:ext cx="36324" cy="227409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4" idx="0"/>
          </p:cNvCxnSpPr>
          <p:nvPr/>
        </p:nvCxnSpPr>
        <p:spPr>
          <a:xfrm>
            <a:off x="1775612" y="3767852"/>
            <a:ext cx="38511" cy="172974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8375" y="5406242"/>
            <a:ext cx="2102586" cy="80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33" y="5497593"/>
            <a:ext cx="298480" cy="338554"/>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3" name="TextBox 42"/>
              <p:cNvSpPr txBox="1"/>
              <p:nvPr/>
            </p:nvSpPr>
            <p:spPr>
              <a:xfrm>
                <a:off x="872857" y="5497593"/>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72857" y="5497593"/>
                <a:ext cx="444865"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591690" y="5497593"/>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𝟐</m:t>
                          </m:r>
                        </m:sub>
                      </m:sSub>
                    </m:oMath>
                  </m:oMathPara>
                </a14:m>
                <a:endParaRPr lang="en-US" sz="1600" b="1" dirty="0">
                  <a:solidFill>
                    <a:schemeClr val="tx1">
                      <a:lumMod val="50000"/>
                      <a:lumOff val="50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591690" y="5497593"/>
                <a:ext cx="444865" cy="338554"/>
              </a:xfrm>
              <a:prstGeom prst="rect">
                <a:avLst/>
              </a:prstGeom>
              <a:blipFill rotWithShape="1">
                <a:blip r:embed="rId3"/>
                <a:stretch>
                  <a:fillRect/>
                </a:stretch>
              </a:blipFill>
            </p:spPr>
            <p:txBody>
              <a:bodyPr/>
              <a:lstStyle/>
              <a:p>
                <a:r>
                  <a:rPr lang="en-US">
                    <a:noFill/>
                  </a:rPr>
                  <a:t> </a:t>
                </a:r>
              </a:p>
            </p:txBody>
          </p:sp>
        </mc:Fallback>
      </mc:AlternateContent>
      <p:sp>
        <p:nvSpPr>
          <p:cNvPr id="53" name="TextBox 52"/>
          <p:cNvSpPr txBox="1"/>
          <p:nvPr/>
        </p:nvSpPr>
        <p:spPr>
          <a:xfrm>
            <a:off x="382915" y="1699701"/>
            <a:ext cx="1838965" cy="369332"/>
          </a:xfrm>
          <a:prstGeom prst="rect">
            <a:avLst/>
          </a:prstGeom>
          <a:noFill/>
        </p:spPr>
        <p:txBody>
          <a:bodyPr wrap="none" rtlCol="0">
            <a:spAutoFit/>
          </a:bodyPr>
          <a:lstStyle/>
          <a:p>
            <a:r>
              <a:rPr lang="en-US" dirty="0" smtClean="0"/>
              <a:t>Second interval:</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6211824" y="1901046"/>
                <a:ext cx="2785634" cy="39312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i="1">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211824" y="1901046"/>
                <a:ext cx="2785634" cy="39312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172200" y="2323919"/>
                <a:ext cx="279095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b="0" i="0" smtClean="0">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172200" y="2323919"/>
                <a:ext cx="2790957" cy="39312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6172200" y="2746792"/>
                <a:ext cx="279095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3,</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b="0" i="0" smtClean="0">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6172200" y="2746792"/>
                <a:ext cx="2790957" cy="39312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6211824" y="3205316"/>
                <a:ext cx="1790105" cy="42146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6211824" y="3205316"/>
                <a:ext cx="1790105" cy="421462"/>
              </a:xfrm>
              <a:prstGeom prst="rect">
                <a:avLst/>
              </a:prstGeom>
              <a:blipFill rotWithShape="1">
                <a:blip r:embed="rId7"/>
                <a:stretch>
                  <a:fillRect t="-100000" r="-7143" b="-146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211824" y="3622355"/>
                <a:ext cx="1810880" cy="407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6211824" y="3622355"/>
                <a:ext cx="1810880" cy="407356"/>
              </a:xfrm>
              <a:prstGeom prst="rect">
                <a:avLst/>
              </a:prstGeom>
              <a:blipFill rotWithShape="1">
                <a:blip r:embed="rId8"/>
                <a:stretch>
                  <a:fillRect t="-102985" r="-8418" b="-153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6211824" y="4039394"/>
                <a:ext cx="1810880" cy="407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3,</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6211824" y="4039394"/>
                <a:ext cx="1810880" cy="407356"/>
              </a:xfrm>
              <a:prstGeom prst="rect">
                <a:avLst/>
              </a:prstGeom>
              <a:blipFill rotWithShape="1">
                <a:blip r:embed="rId9"/>
                <a:stretch>
                  <a:fillRect t="-104545" r="-8418" b="-15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6211824" y="4456433"/>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12,</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6211824" y="4456433"/>
                <a:ext cx="1883080" cy="393121"/>
              </a:xfrm>
              <a:prstGeom prst="rect">
                <a:avLst/>
              </a:prstGeom>
              <a:blipFill rotWithShape="1">
                <a:blip r:embed="rId10"/>
                <a:stretch>
                  <a:fillRect t="-107692" r="-8738" b="-1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11824" y="4845131"/>
                <a:ext cx="1903342"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13,</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6211824" y="4845131"/>
                <a:ext cx="1903342" cy="393121"/>
              </a:xfrm>
              <a:prstGeom prst="rect">
                <a:avLst/>
              </a:prstGeom>
              <a:blipFill rotWithShape="1">
                <a:blip r:embed="rId11"/>
                <a:stretch>
                  <a:fillRect t="-109375" r="-8013" b="-16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11824" y="5198178"/>
                <a:ext cx="1903342"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23,</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6211824" y="5198178"/>
                <a:ext cx="1903342" cy="393121"/>
              </a:xfrm>
              <a:prstGeom prst="rect">
                <a:avLst/>
              </a:prstGeom>
              <a:blipFill rotWithShape="1">
                <a:blip r:embed="rId12"/>
                <a:stretch>
                  <a:fillRect t="-109375" r="-8333" b="-164063"/>
                </a:stretch>
              </a:blipFill>
            </p:spPr>
            <p:txBody>
              <a:bodyPr/>
              <a:lstStyle/>
              <a:p>
                <a:r>
                  <a:rPr lang="en-US">
                    <a:noFill/>
                  </a:rPr>
                  <a:t> </a:t>
                </a:r>
              </a:p>
            </p:txBody>
          </p:sp>
        </mc:Fallback>
      </mc:AlternateContent>
      <p:sp>
        <p:nvSpPr>
          <p:cNvPr id="61" name="Right Arrow 60"/>
          <p:cNvSpPr/>
          <p:nvPr/>
        </p:nvSpPr>
        <p:spPr>
          <a:xfrm>
            <a:off x="5686557" y="3493810"/>
            <a:ext cx="409444" cy="37223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2889275" y="2660072"/>
            <a:ext cx="2644882" cy="2185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211824" y="1900052"/>
            <a:ext cx="2682240" cy="3766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4" name="TextBox 63"/>
          <p:cNvSpPr txBox="1"/>
          <p:nvPr/>
        </p:nvSpPr>
        <p:spPr>
          <a:xfrm>
            <a:off x="3327207" y="2297668"/>
            <a:ext cx="1967205" cy="369332"/>
          </a:xfrm>
          <a:prstGeom prst="rect">
            <a:avLst/>
          </a:prstGeom>
          <a:noFill/>
        </p:spPr>
        <p:txBody>
          <a:bodyPr wrap="none" rtlCol="0">
            <a:spAutoFit/>
          </a:bodyPr>
          <a:lstStyle/>
          <a:p>
            <a:r>
              <a:rPr lang="en-US" dirty="0" smtClean="0"/>
              <a:t>Before speciation</a:t>
            </a:r>
            <a:endParaRPr lang="en-US" dirty="0"/>
          </a:p>
        </p:txBody>
      </p:sp>
      <p:sp>
        <p:nvSpPr>
          <p:cNvPr id="65" name="TextBox 64"/>
          <p:cNvSpPr txBox="1"/>
          <p:nvPr/>
        </p:nvSpPr>
        <p:spPr>
          <a:xfrm>
            <a:off x="6752521" y="1524000"/>
            <a:ext cx="1774845" cy="369332"/>
          </a:xfrm>
          <a:prstGeom prst="rect">
            <a:avLst/>
          </a:prstGeom>
          <a:noFill/>
        </p:spPr>
        <p:txBody>
          <a:bodyPr wrap="none" rtlCol="0">
            <a:spAutoFit/>
          </a:bodyPr>
          <a:lstStyle/>
          <a:p>
            <a:r>
              <a:rPr lang="en-US" dirty="0" smtClean="0"/>
              <a:t>After speciation</a:t>
            </a:r>
            <a:endParaRPr lang="en-US" dirty="0"/>
          </a:p>
        </p:txBody>
      </p:sp>
      <mc:AlternateContent xmlns:mc="http://schemas.openxmlformats.org/markup-compatibility/2006" xmlns:a14="http://schemas.microsoft.com/office/drawing/2010/main">
        <mc:Choice Requires="a14">
          <p:sp>
            <p:nvSpPr>
              <p:cNvPr id="66" name="Rectangle 65"/>
              <p:cNvSpPr/>
              <p:nvPr/>
            </p:nvSpPr>
            <p:spPr>
              <a:xfrm>
                <a:off x="2819400" y="2722741"/>
                <a:ext cx="279095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smtClean="0">
                              <a:latin typeface="Cambria Math"/>
                            </a:rPr>
                          </m:ctrlPr>
                        </m:sSubPr>
                        <m:e>
                          <m:r>
                            <a:rPr lang="en-US" i="1">
                              <a:latin typeface="Cambria Math"/>
                            </a:rPr>
                            <m:t>𝜇</m:t>
                          </m:r>
                        </m:e>
                        <m:sub>
                          <m:r>
                            <a:rPr lang="en-US" i="1">
                              <a:latin typeface="Cambria Math"/>
                            </a:rPr>
                            <m:t>1,0</m:t>
                          </m:r>
                        </m:sub>
                      </m:sSub>
                      <m:r>
                        <a:rPr lang="en-US" b="0" i="1" smtClean="0">
                          <a:latin typeface="Cambria Math"/>
                        </a:rPr>
                        <m:t>+</m:t>
                      </m:r>
                      <m:r>
                        <a:rPr lang="en-US" b="0" i="1" smtClean="0">
                          <a:latin typeface="Cambria Math"/>
                        </a:rPr>
                        <m:t>𝐺𝑆</m:t>
                      </m:r>
                      <m:d>
                        <m:dPr>
                          <m:ctrlPr>
                            <a:rPr lang="en-US" b="0" i="1" smtClean="0">
                              <a:latin typeface="Cambria Math"/>
                            </a:rPr>
                          </m:ctrlPr>
                        </m:dPr>
                        <m:e>
                          <m:sSub>
                            <m:sSubPr>
                              <m:ctrlPr>
                                <a:rPr lang="en-US" b="0" i="1" smtClean="0">
                                  <a:latin typeface="Cambria Math"/>
                                </a:rPr>
                              </m:ctrlPr>
                            </m:sSubPr>
                            <m:e>
                              <m:r>
                                <a:rPr lang="en-US" b="0" i="1" smtClean="0">
                                  <a:latin typeface="Cambria Math"/>
                                  <a:ea typeface="Cambria Math"/>
                                </a:rPr>
                                <m:t>𝜏</m:t>
                              </m:r>
                            </m:e>
                            <m:sub>
                              <m:r>
                                <a:rPr lang="en-US" b="0" i="1" smtClean="0">
                                  <a:latin typeface="Cambria Math"/>
                                </a:rPr>
                                <m:t>2</m:t>
                              </m:r>
                            </m:sub>
                          </m:sSub>
                          <m:r>
                            <a:rPr lang="en-US" b="0" i="1" smtClean="0">
                              <a:latin typeface="Cambria Math"/>
                            </a:rPr>
                            <m:t>−</m:t>
                          </m:r>
                          <m:sSub>
                            <m:sSubPr>
                              <m:ctrlPr>
                                <a:rPr lang="en-US" i="1">
                                  <a:latin typeface="Cambria Math"/>
                                </a:rPr>
                              </m:ctrlPr>
                            </m:sSubPr>
                            <m:e>
                              <m:r>
                                <a:rPr lang="en-US" i="1">
                                  <a:latin typeface="Cambria Math"/>
                                  <a:ea typeface="Cambria Math"/>
                                </a:rPr>
                                <m:t>𝜏</m:t>
                              </m:r>
                            </m:e>
                            <m:sub>
                              <m:r>
                                <a:rPr lang="en-US" b="0" i="1" smtClean="0">
                                  <a:latin typeface="Cambria Math"/>
                                </a:rPr>
                                <m:t>1</m:t>
                              </m:r>
                            </m:sub>
                          </m:sSub>
                        </m:e>
                      </m:d>
                    </m:oMath>
                  </m:oMathPara>
                </a14:m>
                <a:endParaRPr lang="en-US" dirty="0"/>
              </a:p>
            </p:txBody>
          </p:sp>
        </mc:Choice>
        <mc:Fallback xmlns="">
          <p:sp>
            <p:nvSpPr>
              <p:cNvPr id="66" name="Rectangle 65"/>
              <p:cNvSpPr>
                <a:spLocks noRot="1" noChangeAspect="1" noMove="1" noResize="1" noEditPoints="1" noAdjustHandles="1" noChangeArrowheads="1" noChangeShapeType="1" noTextEdit="1"/>
              </p:cNvSpPr>
              <p:nvPr/>
            </p:nvSpPr>
            <p:spPr>
              <a:xfrm>
                <a:off x="2819400" y="2722741"/>
                <a:ext cx="2790957" cy="393121"/>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819400" y="3130823"/>
                <a:ext cx="279095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i="1">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67" name="Rectangle 66"/>
              <p:cNvSpPr>
                <a:spLocks noRot="1" noChangeAspect="1" noMove="1" noResize="1" noEditPoints="1" noAdjustHandles="1" noChangeArrowheads="1" noChangeShapeType="1" noTextEdit="1"/>
              </p:cNvSpPr>
              <p:nvPr/>
            </p:nvSpPr>
            <p:spPr>
              <a:xfrm>
                <a:off x="2819400" y="3130823"/>
                <a:ext cx="2790957" cy="393121"/>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2819400" y="3538905"/>
                <a:ext cx="1790105"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68" name="Rectangle 67"/>
              <p:cNvSpPr>
                <a:spLocks noRot="1" noChangeAspect="1" noMove="1" noResize="1" noEditPoints="1" noAdjustHandles="1" noChangeArrowheads="1" noChangeShapeType="1" noTextEdit="1"/>
              </p:cNvSpPr>
              <p:nvPr/>
            </p:nvSpPr>
            <p:spPr>
              <a:xfrm>
                <a:off x="2819400" y="3538905"/>
                <a:ext cx="1790105" cy="421462"/>
              </a:xfrm>
              <a:prstGeom prst="rect">
                <a:avLst/>
              </a:prstGeom>
              <a:blipFill rotWithShape="1">
                <a:blip r:embed="rId15"/>
                <a:stretch>
                  <a:fillRect t="-100000" r="-9215" b="-146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2819400" y="3941153"/>
                <a:ext cx="1790105"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69" name="Rectangle 68"/>
              <p:cNvSpPr>
                <a:spLocks noRot="1" noChangeAspect="1" noMove="1" noResize="1" noEditPoints="1" noAdjustHandles="1" noChangeArrowheads="1" noChangeShapeType="1" noTextEdit="1"/>
              </p:cNvSpPr>
              <p:nvPr/>
            </p:nvSpPr>
            <p:spPr>
              <a:xfrm>
                <a:off x="2819400" y="3941153"/>
                <a:ext cx="1790105" cy="421462"/>
              </a:xfrm>
              <a:prstGeom prst="rect">
                <a:avLst/>
              </a:prstGeom>
              <a:blipFill rotWithShape="1">
                <a:blip r:embed="rId16"/>
                <a:stretch>
                  <a:fillRect t="-100000" r="-9556" b="-146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2819400" y="4343400"/>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12,</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70" name="Rectangle 69"/>
              <p:cNvSpPr>
                <a:spLocks noRot="1" noChangeAspect="1" noMove="1" noResize="1" noEditPoints="1" noAdjustHandles="1" noChangeArrowheads="1" noChangeShapeType="1" noTextEdit="1"/>
              </p:cNvSpPr>
              <p:nvPr/>
            </p:nvSpPr>
            <p:spPr>
              <a:xfrm>
                <a:off x="2819400" y="4343400"/>
                <a:ext cx="1883080" cy="393121"/>
              </a:xfrm>
              <a:prstGeom prst="rect">
                <a:avLst/>
              </a:prstGeom>
              <a:blipFill rotWithShape="1">
                <a:blip r:embed="rId17"/>
                <a:stretch>
                  <a:fillRect t="-109375" r="-9091" b="-162500"/>
                </a:stretch>
              </a:blipFill>
            </p:spPr>
            <p:txBody>
              <a:bodyPr/>
              <a:lstStyle/>
              <a:p>
                <a:r>
                  <a:rPr lang="en-US">
                    <a:noFill/>
                  </a:rPr>
                  <a:t> </a:t>
                </a:r>
              </a:p>
            </p:txBody>
          </p:sp>
        </mc:Fallback>
      </mc:AlternateContent>
      <p:sp>
        <p:nvSpPr>
          <p:cNvPr id="35"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Integrating evolutionary history</a:t>
            </a:r>
          </a:p>
        </p:txBody>
      </p:sp>
      <p:sp>
        <p:nvSpPr>
          <p:cNvPr id="40" name="Up-Down Arrow 39"/>
          <p:cNvSpPr/>
          <p:nvPr/>
        </p:nvSpPr>
        <p:spPr>
          <a:xfrm>
            <a:off x="1309123" y="2730446"/>
            <a:ext cx="242316" cy="868671"/>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04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18246" y="2338899"/>
            <a:ext cx="2169255" cy="1708574"/>
            <a:chOff x="686550" y="2438400"/>
            <a:chExt cx="1599450" cy="1708574"/>
          </a:xfrm>
        </p:grpSpPr>
        <p:cxnSp>
          <p:nvCxnSpPr>
            <p:cNvPr id="46" name="Straight Connector 45"/>
            <p:cNvCxnSpPr/>
            <p:nvPr/>
          </p:nvCxnSpPr>
          <p:spPr>
            <a:xfrm>
              <a:off x="686550" y="3106984"/>
              <a:ext cx="540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62718" y="4133129"/>
              <a:ext cx="523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24816" y="3706446"/>
              <a:ext cx="540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23466" y="2455246"/>
              <a:ext cx="10606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759717" y="3253976"/>
              <a:ext cx="526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232405" y="2438400"/>
              <a:ext cx="298"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759717" y="3237523"/>
              <a:ext cx="2777" cy="909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a:endCxn id="42" idx="0"/>
          </p:cNvCxnSpPr>
          <p:nvPr/>
        </p:nvCxnSpPr>
        <p:spPr>
          <a:xfrm>
            <a:off x="327151" y="3026485"/>
            <a:ext cx="29522" cy="229540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3" idx="0"/>
          </p:cNvCxnSpPr>
          <p:nvPr/>
        </p:nvCxnSpPr>
        <p:spPr>
          <a:xfrm>
            <a:off x="1058966" y="3047795"/>
            <a:ext cx="36324" cy="227409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4" idx="0"/>
          </p:cNvCxnSpPr>
          <p:nvPr/>
        </p:nvCxnSpPr>
        <p:spPr>
          <a:xfrm>
            <a:off x="1775612" y="3592151"/>
            <a:ext cx="38511" cy="172974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17211" y="4025195"/>
            <a:ext cx="11875" cy="13181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8375" y="5230541"/>
            <a:ext cx="2102586" cy="80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33" y="5321892"/>
            <a:ext cx="298480" cy="338554"/>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3" name="TextBox 42"/>
              <p:cNvSpPr txBox="1"/>
              <p:nvPr/>
            </p:nvSpPr>
            <p:spPr>
              <a:xfrm>
                <a:off x="872857" y="5321892"/>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72857" y="5321892"/>
                <a:ext cx="444865"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591690" y="5321892"/>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𝟐</m:t>
                          </m:r>
                        </m:sub>
                      </m:sSub>
                    </m:oMath>
                  </m:oMathPara>
                </a14:m>
                <a:endParaRPr lang="en-US" sz="1600" b="1" dirty="0">
                  <a:solidFill>
                    <a:schemeClr val="tx1">
                      <a:lumMod val="50000"/>
                      <a:lumOff val="50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591690" y="5321892"/>
                <a:ext cx="444865" cy="33855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223247" y="5321892"/>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𝟑</m:t>
                          </m:r>
                        </m:sub>
                      </m:sSub>
                    </m:oMath>
                  </m:oMathPara>
                </a14:m>
                <a:endParaRPr lang="en-US" sz="1600" b="1" dirty="0">
                  <a:solidFill>
                    <a:schemeClr val="tx1">
                      <a:lumMod val="50000"/>
                      <a:lumOff val="50000"/>
                    </a:schemeClr>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223247" y="5321892"/>
                <a:ext cx="444865" cy="338554"/>
              </a:xfrm>
              <a:prstGeom prst="rect">
                <a:avLst/>
              </a:prstGeom>
              <a:blipFill rotWithShape="1">
                <a:blip r:embed="rId4"/>
                <a:stretch>
                  <a:fillRect/>
                </a:stretch>
              </a:blipFill>
            </p:spPr>
            <p:txBody>
              <a:bodyPr/>
              <a:lstStyle/>
              <a:p>
                <a:r>
                  <a:rPr lang="en-US">
                    <a:noFill/>
                  </a:rPr>
                  <a:t> </a:t>
                </a:r>
              </a:p>
            </p:txBody>
          </p:sp>
        </mc:Fallback>
      </mc:AlternateContent>
      <p:sp>
        <p:nvSpPr>
          <p:cNvPr id="55" name="Rectangle 54"/>
          <p:cNvSpPr/>
          <p:nvPr/>
        </p:nvSpPr>
        <p:spPr>
          <a:xfrm>
            <a:off x="3733800" y="1881699"/>
            <a:ext cx="2867157" cy="3766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2" name="Rectangle 61"/>
              <p:cNvSpPr/>
              <p:nvPr/>
            </p:nvSpPr>
            <p:spPr>
              <a:xfrm>
                <a:off x="3780892" y="3186963"/>
                <a:ext cx="1810046"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b="0" i="1" smtClean="0">
                              <a:latin typeface="Cambria Math"/>
                            </a:rPr>
                            <m:t>3</m:t>
                          </m:r>
                        </m:sub>
                      </m:sSub>
                    </m:oMath>
                  </m:oMathPara>
                </a14:m>
                <a:endParaRPr lang="en-US" dirty="0"/>
              </a:p>
            </p:txBody>
          </p:sp>
        </mc:Choice>
        <mc:Fallback xmlns="">
          <p:sp>
            <p:nvSpPr>
              <p:cNvPr id="62" name="Rectangle 61"/>
              <p:cNvSpPr>
                <a:spLocks noRot="1" noChangeAspect="1" noMove="1" noResize="1" noEditPoints="1" noAdjustHandles="1" noChangeArrowheads="1" noChangeShapeType="1" noTextEdit="1"/>
              </p:cNvSpPr>
              <p:nvPr/>
            </p:nvSpPr>
            <p:spPr>
              <a:xfrm>
                <a:off x="3780892" y="3186963"/>
                <a:ext cx="1810046" cy="421462"/>
              </a:xfrm>
              <a:prstGeom prst="rect">
                <a:avLst/>
              </a:prstGeom>
              <a:blipFill rotWithShape="1">
                <a:blip r:embed="rId5"/>
                <a:stretch>
                  <a:fillRect t="-100000" r="-8754" b="-146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780892" y="3604002"/>
                <a:ext cx="1810880" cy="407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𝜎</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b="0" i="1" smtClean="0">
                              <a:latin typeface="Cambria Math"/>
                            </a:rPr>
                            <m:t>3</m:t>
                          </m:r>
                        </m:sub>
                      </m:sSub>
                    </m:oMath>
                  </m:oMathPara>
                </a14:m>
                <a:endParaRPr lang="en-US" dirty="0"/>
              </a:p>
            </p:txBody>
          </p:sp>
        </mc:Choice>
        <mc:Fallback xmlns="">
          <p:sp>
            <p:nvSpPr>
              <p:cNvPr id="63" name="Rectangle 62"/>
              <p:cNvSpPr>
                <a:spLocks noRot="1" noChangeAspect="1" noMove="1" noResize="1" noEditPoints="1" noAdjustHandles="1" noChangeArrowheads="1" noChangeShapeType="1" noTextEdit="1"/>
              </p:cNvSpPr>
              <p:nvPr/>
            </p:nvSpPr>
            <p:spPr>
              <a:xfrm>
                <a:off x="3780892" y="3604002"/>
                <a:ext cx="1810880" cy="407356"/>
              </a:xfrm>
              <a:prstGeom prst="rect">
                <a:avLst/>
              </a:prstGeom>
              <a:blipFill rotWithShape="1">
                <a:blip r:embed="rId6"/>
                <a:stretch>
                  <a:fillRect t="-102985" r="-8754" b="-153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780892" y="4021041"/>
                <a:ext cx="1810880" cy="407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𝜎</m:t>
                          </m:r>
                        </m:e>
                        <m:sub>
                          <m:r>
                            <a:rPr lang="en-US" i="1">
                              <a:latin typeface="Cambria Math"/>
                            </a:rPr>
                            <m:t>3,</m:t>
                          </m:r>
                          <m:sSub>
                            <m:sSubPr>
                              <m:ctrlPr>
                                <a:rPr lang="en-US" i="1">
                                  <a:latin typeface="Cambria Math"/>
                                </a:rPr>
                              </m:ctrlPr>
                            </m:sSubPr>
                            <m:e>
                              <m:r>
                                <a:rPr lang="en-US" i="1">
                                  <a:latin typeface="Cambria Math"/>
                                </a:rPr>
                                <m:t>𝜏</m:t>
                              </m:r>
                            </m:e>
                            <m:sub>
                              <m:r>
                                <a:rPr lang="en-US" i="1">
                                  <a:latin typeface="Cambria Math"/>
                                </a:rPr>
                                <m:t>2</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b="0" i="1" smtClean="0">
                              <a:latin typeface="Cambria Math"/>
                            </a:rPr>
                            <m:t>3</m:t>
                          </m:r>
                        </m:sub>
                      </m:sSub>
                    </m:oMath>
                  </m:oMathPara>
                </a14:m>
                <a:endParaRPr lang="en-US" dirty="0"/>
              </a:p>
            </p:txBody>
          </p:sp>
        </mc:Choice>
        <mc:Fallback xmlns="">
          <p:sp>
            <p:nvSpPr>
              <p:cNvPr id="64" name="Rectangle 63"/>
              <p:cNvSpPr>
                <a:spLocks noRot="1" noChangeAspect="1" noMove="1" noResize="1" noEditPoints="1" noAdjustHandles="1" noChangeArrowheads="1" noChangeShapeType="1" noTextEdit="1"/>
              </p:cNvSpPr>
              <p:nvPr/>
            </p:nvSpPr>
            <p:spPr>
              <a:xfrm>
                <a:off x="3780892" y="4021041"/>
                <a:ext cx="1810880" cy="407356"/>
              </a:xfrm>
              <a:prstGeom prst="rect">
                <a:avLst/>
              </a:prstGeom>
              <a:blipFill rotWithShape="1">
                <a:blip r:embed="rId7"/>
                <a:stretch>
                  <a:fillRect t="-104545" r="-8754" b="-15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763079" y="4438080"/>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12,</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5" name="Rectangle 64"/>
              <p:cNvSpPr>
                <a:spLocks noRot="1" noChangeAspect="1" noMove="1" noResize="1" noEditPoints="1" noAdjustHandles="1" noChangeArrowheads="1" noChangeShapeType="1" noTextEdit="1"/>
              </p:cNvSpPr>
              <p:nvPr/>
            </p:nvSpPr>
            <p:spPr>
              <a:xfrm>
                <a:off x="3763079" y="4438080"/>
                <a:ext cx="1883080" cy="393121"/>
              </a:xfrm>
              <a:prstGeom prst="rect">
                <a:avLst/>
              </a:prstGeom>
              <a:blipFill rotWithShape="1">
                <a:blip r:embed="rId11"/>
                <a:stretch>
                  <a:fillRect t="-107692" r="-9061" b="-1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763079" y="4826778"/>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13,</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2</m:t>
                          </m:r>
                        </m:sub>
                      </m:sSub>
                    </m:oMath>
                  </m:oMathPara>
                </a14:m>
                <a:endParaRPr lang="en-US" dirty="0"/>
              </a:p>
            </p:txBody>
          </p:sp>
        </mc:Choice>
        <mc:Fallback xmlns="">
          <p:sp>
            <p:nvSpPr>
              <p:cNvPr id="66" name="Rectangle 65"/>
              <p:cNvSpPr>
                <a:spLocks noRot="1" noChangeAspect="1" noMove="1" noResize="1" noEditPoints="1" noAdjustHandles="1" noChangeArrowheads="1" noChangeShapeType="1" noTextEdit="1"/>
              </p:cNvSpPr>
              <p:nvPr/>
            </p:nvSpPr>
            <p:spPr>
              <a:xfrm>
                <a:off x="3763079" y="4826778"/>
                <a:ext cx="1883080" cy="393121"/>
              </a:xfrm>
              <a:prstGeom prst="rect">
                <a:avLst/>
              </a:prstGeom>
              <a:blipFill rotWithShape="1">
                <a:blip r:embed="rId12"/>
                <a:stretch>
                  <a:fillRect t="-109375" r="-9061" b="-16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3763079" y="5179825"/>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23,</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7" name="Rectangle 66"/>
              <p:cNvSpPr>
                <a:spLocks noRot="1" noChangeAspect="1" noMove="1" noResize="1" noEditPoints="1" noAdjustHandles="1" noChangeArrowheads="1" noChangeShapeType="1" noTextEdit="1"/>
              </p:cNvSpPr>
              <p:nvPr/>
            </p:nvSpPr>
            <p:spPr>
              <a:xfrm>
                <a:off x="3763079" y="5179825"/>
                <a:ext cx="1883080" cy="393121"/>
              </a:xfrm>
              <a:prstGeom prst="rect">
                <a:avLst/>
              </a:prstGeom>
              <a:blipFill rotWithShape="1">
                <a:blip r:embed="rId13"/>
                <a:stretch>
                  <a:fillRect t="-109375" r="-9061" b="-164063"/>
                </a:stretch>
              </a:blipFill>
            </p:spPr>
            <p:txBody>
              <a:bodyPr/>
              <a:lstStyle/>
              <a:p>
                <a:r>
                  <a:rPr lang="en-US">
                    <a:noFill/>
                  </a:rPr>
                  <a:t> </a:t>
                </a:r>
              </a:p>
            </p:txBody>
          </p:sp>
        </mc:Fallback>
      </mc:AlternateContent>
      <p:sp>
        <p:nvSpPr>
          <p:cNvPr id="70" name="Right Arrow 69"/>
          <p:cNvSpPr/>
          <p:nvPr/>
        </p:nvSpPr>
        <p:spPr>
          <a:xfrm>
            <a:off x="6781800" y="3481899"/>
            <a:ext cx="838200" cy="37223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6260068"/>
            <a:ext cx="9143999" cy="369332"/>
          </a:xfrm>
          <a:prstGeom prst="rect">
            <a:avLst/>
          </a:prstGeom>
        </p:spPr>
        <p:txBody>
          <a:bodyPr wrap="square">
            <a:spAutoFit/>
          </a:bodyPr>
          <a:lstStyle/>
          <a:p>
            <a:pPr algn="ctr"/>
            <a:r>
              <a:rPr lang="en-US" b="1" dirty="0" smtClean="0"/>
              <a:t>This result can be easily generalized for any phylogeny</a:t>
            </a:r>
            <a:endParaRPr lang="en-US" b="1" dirty="0"/>
          </a:p>
        </p:txBody>
      </p:sp>
      <p:sp>
        <p:nvSpPr>
          <p:cNvPr id="54"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Integrating evolutionary history</a:t>
            </a:r>
          </a:p>
        </p:txBody>
      </p:sp>
      <mc:AlternateContent xmlns:mc="http://schemas.openxmlformats.org/markup-compatibility/2006" xmlns:a14="http://schemas.microsoft.com/office/drawing/2010/main">
        <mc:Choice Requires="a14">
          <p:sp>
            <p:nvSpPr>
              <p:cNvPr id="5" name="TextBox 4"/>
              <p:cNvSpPr txBox="1"/>
              <p:nvPr/>
            </p:nvSpPr>
            <p:spPr>
              <a:xfrm>
                <a:off x="7566954" y="2931569"/>
                <a:ext cx="1348446" cy="1323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8000" b="1" i="1" smtClean="0">
                          <a:latin typeface="Cambria Math"/>
                        </a:rPr>
                        <m:t>⋯</m:t>
                      </m:r>
                    </m:oMath>
                  </m:oMathPara>
                </a14:m>
                <a:endParaRPr lang="en-US" sz="8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66954" y="2931569"/>
                <a:ext cx="1348446" cy="1323439"/>
              </a:xfrm>
              <a:prstGeom prst="rect">
                <a:avLst/>
              </a:prstGeom>
              <a:blipFill rotWithShape="1">
                <a:blip r:embed="rId14"/>
                <a:stretch>
                  <a:fillRect/>
                </a:stretch>
              </a:blipFill>
            </p:spPr>
            <p:txBody>
              <a:bodyPr/>
              <a:lstStyle/>
              <a:p>
                <a:r>
                  <a:rPr lang="en-US">
                    <a:noFill/>
                  </a:rPr>
                  <a:t> </a:t>
                </a:r>
              </a:p>
            </p:txBody>
          </p:sp>
        </mc:Fallback>
      </mc:AlternateContent>
      <p:sp>
        <p:nvSpPr>
          <p:cNvPr id="56" name="TextBox 55"/>
          <p:cNvSpPr txBox="1"/>
          <p:nvPr/>
        </p:nvSpPr>
        <p:spPr>
          <a:xfrm>
            <a:off x="615236" y="1699701"/>
            <a:ext cx="1582484" cy="369332"/>
          </a:xfrm>
          <a:prstGeom prst="rect">
            <a:avLst/>
          </a:prstGeom>
          <a:noFill/>
        </p:spPr>
        <p:txBody>
          <a:bodyPr wrap="none" rtlCol="0">
            <a:spAutoFit/>
          </a:bodyPr>
          <a:lstStyle/>
          <a:p>
            <a:r>
              <a:rPr lang="en-US" dirty="0" smtClean="0"/>
              <a:t>Third interval:</a:t>
            </a:r>
            <a:endParaRPr lang="en-US" dirty="0"/>
          </a:p>
        </p:txBody>
      </p:sp>
      <mc:AlternateContent xmlns:mc="http://schemas.openxmlformats.org/markup-compatibility/2006" xmlns:a14="http://schemas.microsoft.com/office/drawing/2010/main">
        <mc:Choice Requires="a14">
          <p:sp>
            <p:nvSpPr>
              <p:cNvPr id="57" name="Rectangle 56"/>
              <p:cNvSpPr/>
              <p:nvPr/>
            </p:nvSpPr>
            <p:spPr>
              <a:xfrm>
                <a:off x="3849624" y="1901046"/>
                <a:ext cx="2785634" cy="39312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i="1">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b="0" i="1" smtClean="0">
                                  <a:latin typeface="Cambria Math"/>
                                </a:rPr>
                                <m:t>3</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3849624" y="1901046"/>
                <a:ext cx="2785634" cy="39312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3810000" y="2323919"/>
                <a:ext cx="279095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b="0" i="0" smtClean="0">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b="0" i="1" smtClean="0">
                                  <a:latin typeface="Cambria Math"/>
                                </a:rPr>
                                <m:t>3</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3810000" y="2323919"/>
                <a:ext cx="2790957" cy="393121"/>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3810000" y="2746792"/>
                <a:ext cx="279095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𝜇</m:t>
                          </m:r>
                        </m:e>
                        <m:sub>
                          <m:r>
                            <a:rPr lang="en-US" i="1">
                              <a:latin typeface="Cambria Math"/>
                            </a:rPr>
                            <m:t>3,</m:t>
                          </m:r>
                          <m:sSub>
                            <m:sSubPr>
                              <m:ctrlPr>
                                <a:rPr lang="en-US" i="1">
                                  <a:latin typeface="Cambria Math"/>
                                </a:rPr>
                              </m:ctrlPr>
                            </m:sSubPr>
                            <m:e>
                              <m:r>
                                <a:rPr lang="en-US" i="1">
                                  <a:latin typeface="Cambria Math"/>
                                </a:rPr>
                                <m:t>𝜏</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r>
                        <a:rPr lang="en-US" b="0" i="0" smtClean="0">
                          <a:latin typeface="Cambria Math"/>
                        </a:rPr>
                        <m:t>+</m:t>
                      </m:r>
                      <m:r>
                        <a:rPr lang="en-US" i="1">
                          <a:latin typeface="Cambria Math"/>
                        </a:rPr>
                        <m:t>𝐺𝑆</m:t>
                      </m:r>
                      <m:d>
                        <m:dPr>
                          <m:ctrlPr>
                            <a:rPr lang="en-US" i="1">
                              <a:latin typeface="Cambria Math"/>
                            </a:rPr>
                          </m:ctrlPr>
                        </m:dPr>
                        <m:e>
                          <m:sSub>
                            <m:sSubPr>
                              <m:ctrlPr>
                                <a:rPr lang="en-US" i="1">
                                  <a:latin typeface="Cambria Math"/>
                                </a:rPr>
                              </m:ctrlPr>
                            </m:sSubPr>
                            <m:e>
                              <m:r>
                                <a:rPr lang="en-US" i="1">
                                  <a:latin typeface="Cambria Math"/>
                                  <a:ea typeface="Cambria Math"/>
                                </a:rPr>
                                <m:t>𝜏</m:t>
                              </m:r>
                            </m:e>
                            <m:sub>
                              <m:r>
                                <a:rPr lang="en-US" b="0" i="1" smtClean="0">
                                  <a:latin typeface="Cambria Math"/>
                                </a:rPr>
                                <m:t>3</m:t>
                              </m:r>
                            </m:sub>
                          </m:sSub>
                          <m:r>
                            <a:rPr lang="en-US" i="1">
                              <a:latin typeface="Cambria Math"/>
                            </a:rPr>
                            <m:t>−</m:t>
                          </m:r>
                          <m:sSub>
                            <m:sSubPr>
                              <m:ctrlPr>
                                <a:rPr lang="en-US" i="1">
                                  <a:latin typeface="Cambria Math"/>
                                </a:rPr>
                              </m:ctrlPr>
                            </m:sSubPr>
                            <m:e>
                              <m:r>
                                <a:rPr lang="en-US" i="1">
                                  <a:latin typeface="Cambria Math"/>
                                  <a:ea typeface="Cambria Math"/>
                                </a:rPr>
                                <m:t>𝜏</m:t>
                              </m:r>
                            </m:e>
                            <m:sub>
                              <m:r>
                                <a:rPr lang="en-US" i="1">
                                  <a:latin typeface="Cambria Math"/>
                                </a:rPr>
                                <m:t>1</m:t>
                              </m:r>
                            </m:sub>
                          </m:sSub>
                        </m:e>
                      </m:d>
                    </m:oMath>
                  </m:oMathPara>
                </a14:m>
                <a:endParaRPr lang="en-US" dirty="0"/>
              </a:p>
            </p:txBody>
          </p:sp>
        </mc:Choice>
        <mc:Fallback xmlns="">
          <p:sp>
            <p:nvSpPr>
              <p:cNvPr id="72" name="Rectangle 71"/>
              <p:cNvSpPr>
                <a:spLocks noRot="1" noChangeAspect="1" noMove="1" noResize="1" noEditPoints="1" noAdjustHandles="1" noChangeArrowheads="1" noChangeShapeType="1" noTextEdit="1"/>
              </p:cNvSpPr>
              <p:nvPr/>
            </p:nvSpPr>
            <p:spPr>
              <a:xfrm>
                <a:off x="3810000" y="2746792"/>
                <a:ext cx="2790957" cy="393121"/>
              </a:xfrm>
              <a:prstGeom prst="rect">
                <a:avLst/>
              </a:prstGeom>
              <a:blipFill rotWithShape="1">
                <a:blip r:embed="rId17"/>
                <a:stretch>
                  <a:fillRect/>
                </a:stretch>
              </a:blipFill>
            </p:spPr>
            <p:txBody>
              <a:bodyPr/>
              <a:lstStyle/>
              <a:p>
                <a:r>
                  <a:rPr lang="en-US">
                    <a:noFill/>
                  </a:rPr>
                  <a:t> </a:t>
                </a:r>
              </a:p>
            </p:txBody>
          </p:sp>
        </mc:Fallback>
      </mc:AlternateContent>
      <p:sp>
        <p:nvSpPr>
          <p:cNvPr id="35" name="Up-Down Arrow 34"/>
          <p:cNvSpPr/>
          <p:nvPr/>
        </p:nvSpPr>
        <p:spPr>
          <a:xfrm>
            <a:off x="2099765" y="2404897"/>
            <a:ext cx="239403" cy="689277"/>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Up-Down Arrow 52"/>
          <p:cNvSpPr/>
          <p:nvPr/>
        </p:nvSpPr>
        <p:spPr>
          <a:xfrm>
            <a:off x="2099153" y="3246574"/>
            <a:ext cx="239403" cy="689277"/>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Up-Down Arrow 58"/>
          <p:cNvSpPr/>
          <p:nvPr/>
        </p:nvSpPr>
        <p:spPr>
          <a:xfrm>
            <a:off x="2484790" y="2404896"/>
            <a:ext cx="239403" cy="1530955"/>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04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Coevolution and phylogeny do not interact</a:t>
            </a:r>
          </a:p>
        </p:txBody>
      </p:sp>
      <p:grpSp>
        <p:nvGrpSpPr>
          <p:cNvPr id="66" name="Group 65"/>
          <p:cNvGrpSpPr/>
          <p:nvPr/>
        </p:nvGrpSpPr>
        <p:grpSpPr>
          <a:xfrm>
            <a:off x="3505200" y="1366203"/>
            <a:ext cx="1905000" cy="1406002"/>
            <a:chOff x="2057400" y="1295400"/>
            <a:chExt cx="1905000" cy="1406002"/>
          </a:xfrm>
        </p:grpSpPr>
        <p:cxnSp>
          <p:nvCxnSpPr>
            <p:cNvPr id="25" name="Straight Connector 24"/>
            <p:cNvCxnSpPr/>
            <p:nvPr/>
          </p:nvCxnSpPr>
          <p:spPr>
            <a:xfrm>
              <a:off x="2057400" y="1993004"/>
              <a:ext cx="3333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92009" y="2302220"/>
              <a:ext cx="602844" cy="1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90793" y="1496576"/>
              <a:ext cx="9540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7406" y="1487109"/>
              <a:ext cx="431" cy="8267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13258" y="2573597"/>
              <a:ext cx="33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11357" y="2048912"/>
              <a:ext cx="33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15879" y="2035958"/>
              <a:ext cx="0" cy="547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20" t="17487" r="12157" b="61067"/>
            <a:stretch/>
          </p:blipFill>
          <p:spPr bwMode="auto">
            <a:xfrm>
              <a:off x="3369908" y="1897790"/>
              <a:ext cx="592492" cy="38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8" t="14275" r="52526" b="61503"/>
            <a:stretch/>
          </p:blipFill>
          <p:spPr bwMode="auto">
            <a:xfrm>
              <a:off x="3369908" y="1295400"/>
              <a:ext cx="549874" cy="3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36" t="45082" r="56819" b="38465"/>
            <a:stretch/>
          </p:blipFill>
          <p:spPr bwMode="auto">
            <a:xfrm>
              <a:off x="3369908" y="2381889"/>
              <a:ext cx="588297" cy="3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Straight Connector 58"/>
            <p:cNvCxnSpPr/>
            <p:nvPr/>
          </p:nvCxnSpPr>
          <p:spPr>
            <a:xfrm>
              <a:off x="3015504" y="2281969"/>
              <a:ext cx="182" cy="306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7108" y="3572362"/>
            <a:ext cx="3169607" cy="287589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567892"/>
            <a:ext cx="3174533" cy="288036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526718" y="2474610"/>
            <a:ext cx="586364" cy="16002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210225" y="2437975"/>
            <a:ext cx="532549" cy="1600200"/>
          </a:xfrm>
          <a:prstGeom prst="rect">
            <a:avLst/>
          </a:prstGeom>
        </p:spPr>
      </p:pic>
    </p:spTree>
    <p:extLst>
      <p:ext uri="{BB962C8B-B14F-4D97-AF65-F5344CB8AC3E}">
        <p14:creationId xmlns:p14="http://schemas.microsoft.com/office/powerpoint/2010/main" val="269598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152400"/>
            <a:ext cx="9144000" cy="1046440"/>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rPr>
              <a:t>Phylogeny explains phenotypic similarity</a:t>
            </a:r>
          </a:p>
          <a:p>
            <a:pPr algn="ctr"/>
            <a:endParaRPr lang="en-US" sz="3100" b="1" dirty="0">
              <a:latin typeface="Cambria" panose="02040503050406030204" pitchFamily="18" charset="0"/>
              <a:cs typeface="Times New Roman" pitchFamily="18" charset="0"/>
            </a:endParaRPr>
          </a:p>
        </p:txBody>
      </p:sp>
      <p:grpSp>
        <p:nvGrpSpPr>
          <p:cNvPr id="5" name="Group 4"/>
          <p:cNvGrpSpPr/>
          <p:nvPr/>
        </p:nvGrpSpPr>
        <p:grpSpPr>
          <a:xfrm>
            <a:off x="228600" y="2514600"/>
            <a:ext cx="2372616" cy="2282178"/>
            <a:chOff x="228600" y="2594622"/>
            <a:chExt cx="2372616" cy="2282178"/>
          </a:xfrm>
        </p:grpSpPr>
        <p:cxnSp>
          <p:nvCxnSpPr>
            <p:cNvPr id="58" name="Straight Connector 57"/>
            <p:cNvCxnSpPr/>
            <p:nvPr/>
          </p:nvCxnSpPr>
          <p:spPr>
            <a:xfrm>
              <a:off x="228600" y="3777164"/>
              <a:ext cx="257233" cy="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99993" y="3135281"/>
              <a:ext cx="0" cy="1217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4120" y="3144610"/>
              <a:ext cx="7780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94430" y="4340690"/>
              <a:ext cx="1027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73145" y="3388395"/>
              <a:ext cx="497379" cy="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72142" y="2753228"/>
              <a:ext cx="787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77598" y="2745764"/>
              <a:ext cx="356" cy="6518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785710" y="3602348"/>
              <a:ext cx="273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84142" y="3188688"/>
              <a:ext cx="275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87873" y="3178475"/>
              <a:ext cx="0" cy="431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521834" y="3969602"/>
              <a:ext cx="539067" cy="804260"/>
              <a:chOff x="4775747" y="4019557"/>
              <a:chExt cx="1093919" cy="1459718"/>
            </a:xfrm>
          </p:grpSpPr>
          <p:cxnSp>
            <p:nvCxnSpPr>
              <p:cNvPr id="67" name="Straight Connector 66"/>
              <p:cNvCxnSpPr/>
              <p:nvPr/>
            </p:nvCxnSpPr>
            <p:spPr>
              <a:xfrm>
                <a:off x="4775747" y="4031475"/>
                <a:ext cx="10787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84616" y="5102943"/>
                <a:ext cx="3304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84616" y="4019557"/>
                <a:ext cx="3981" cy="1097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09472" y="5465430"/>
                <a:ext cx="760194" cy="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105400" y="4714644"/>
                <a:ext cx="760867" cy="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15086" y="4696108"/>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239" t="68923" r="12794" b="15539"/>
            <a:stretch/>
          </p:blipFill>
          <p:spPr bwMode="auto">
            <a:xfrm>
              <a:off x="2079966" y="3825026"/>
              <a:ext cx="521250"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20" t="17487" r="12157" b="61067"/>
            <a:stretch/>
          </p:blipFill>
          <p:spPr bwMode="auto">
            <a:xfrm>
              <a:off x="2079966" y="3069544"/>
              <a:ext cx="488839" cy="30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8" t="14275" r="52526" b="61503"/>
            <a:stretch/>
          </p:blipFill>
          <p:spPr bwMode="auto">
            <a:xfrm>
              <a:off x="2079966" y="2594622"/>
              <a:ext cx="453676"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45" t="43026" r="13637" b="38465"/>
            <a:stretch/>
          </p:blipFill>
          <p:spPr bwMode="auto">
            <a:xfrm>
              <a:off x="2079966" y="4201432"/>
              <a:ext cx="464635"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57239" t="68923" r="12794" b="15539"/>
            <a:stretch/>
          </p:blipFill>
          <p:spPr bwMode="auto">
            <a:xfrm>
              <a:off x="2079966" y="4574516"/>
              <a:ext cx="488839" cy="30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36" t="45082" r="56819" b="38465"/>
            <a:stretch/>
          </p:blipFill>
          <p:spPr bwMode="auto">
            <a:xfrm>
              <a:off x="2079966" y="3451206"/>
              <a:ext cx="485377"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7600" y="2224826"/>
            <a:ext cx="5042596" cy="3200400"/>
          </a:xfrm>
          <a:prstGeom prst="rect">
            <a:avLst/>
          </a:prstGeom>
        </p:spPr>
      </p:pic>
      <p:sp>
        <p:nvSpPr>
          <p:cNvPr id="6" name="Right Brace 5"/>
          <p:cNvSpPr/>
          <p:nvPr/>
        </p:nvSpPr>
        <p:spPr>
          <a:xfrm>
            <a:off x="2622292" y="2558503"/>
            <a:ext cx="304800" cy="1019075"/>
          </a:xfrm>
          <a:prstGeom prst="rightBrace">
            <a:avLst>
              <a:gd name="adj1" fmla="val 4024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Right Brace 34"/>
          <p:cNvSpPr/>
          <p:nvPr/>
        </p:nvSpPr>
        <p:spPr>
          <a:xfrm>
            <a:off x="2619983" y="3777703"/>
            <a:ext cx="304800" cy="1019075"/>
          </a:xfrm>
          <a:prstGeom prst="rightBrace">
            <a:avLst>
              <a:gd name="adj1" fmla="val 40248"/>
              <a:gd name="adj2" fmla="val 50000"/>
            </a:avLst>
          </a:prstGeom>
          <a:ln w="381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120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100" b="1" dirty="0">
                <a:latin typeface="Cambria" panose="02040503050406030204" pitchFamily="18" charset="0"/>
                <a:cs typeface="Times New Roman" pitchFamily="18" charset="0"/>
              </a:rPr>
              <a:t>What is coevolution?</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327150"/>
            <a:ext cx="27559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76200" y="5105400"/>
            <a:ext cx="434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1400" b="1" i="1" dirty="0">
                <a:latin typeface="Calibri" pitchFamily="34" charset="0"/>
                <a:cs typeface="Times New Roman" pitchFamily="18" charset="0"/>
              </a:rPr>
              <a:t>"</a:t>
            </a:r>
            <a:r>
              <a:rPr lang="en-US" altLang="en-US" sz="1400" b="1" i="1" dirty="0">
                <a:solidFill>
                  <a:srgbClr val="333333"/>
                </a:solidFill>
                <a:latin typeface="Calibri" pitchFamily="34" charset="0"/>
                <a:cs typeface="Times New Roman" pitchFamily="18" charset="0"/>
              </a:rPr>
              <a:t>Thus I can understand how a flower and a bee might slowly become, either simultaneously or one after the other, modified and adapted to each other in the most perfect manner, by the continued preservation of all the individuals which presented slight deviations of structure mutually </a:t>
            </a:r>
            <a:r>
              <a:rPr lang="en-US" altLang="en-US" sz="1400" b="1" i="1" dirty="0">
                <a:solidFill>
                  <a:srgbClr val="333333"/>
                </a:solidFill>
                <a:latin typeface="Calibri" pitchFamily="34" charset="0"/>
                <a:cs typeface="Times New Roman" pitchFamily="18" charset="0"/>
              </a:rPr>
              <a:t>favourable</a:t>
            </a:r>
            <a:r>
              <a:rPr lang="en-US" altLang="en-US" sz="1400" b="1" i="1" dirty="0">
                <a:solidFill>
                  <a:srgbClr val="333333"/>
                </a:solidFill>
                <a:latin typeface="Calibri" pitchFamily="34" charset="0"/>
                <a:cs typeface="Times New Roman" pitchFamily="18" charset="0"/>
              </a:rPr>
              <a:t> to each other."</a:t>
            </a:r>
            <a:r>
              <a:rPr lang="en-US" altLang="en-US" sz="1400" b="1" dirty="0">
                <a:solidFill>
                  <a:srgbClr val="333333"/>
                </a:solidFill>
                <a:latin typeface="Calibri" pitchFamily="34" charset="0"/>
                <a:cs typeface="Times New Roman" pitchFamily="18" charset="0"/>
              </a:rPr>
              <a:t> </a:t>
            </a:r>
          </a:p>
          <a:p>
            <a:pPr algn="just" eaLnBrk="1" hangingPunct="1"/>
            <a:r>
              <a:rPr lang="en-US" altLang="en-US" sz="1400" b="1" i="1" dirty="0">
                <a:solidFill>
                  <a:srgbClr val="333333"/>
                </a:solidFill>
                <a:latin typeface="Calibri" pitchFamily="34" charset="0"/>
                <a:cs typeface="Times New Roman" pitchFamily="18" charset="0"/>
              </a:rPr>
              <a:t>— Charles Darwin, The Origin of Species </a:t>
            </a:r>
            <a:endParaRPr lang="en-US" altLang="en-US" sz="2000" b="1" dirty="0">
              <a:latin typeface="Calibri" pitchFamily="34" charset="0"/>
            </a:endParaRPr>
          </a:p>
        </p:txBody>
      </p:sp>
      <p:sp>
        <p:nvSpPr>
          <p:cNvPr id="14341" name="TextBox 7"/>
          <p:cNvSpPr txBox="1">
            <a:spLocks noChangeArrowheads="1"/>
          </p:cNvSpPr>
          <p:nvPr/>
        </p:nvSpPr>
        <p:spPr bwMode="auto">
          <a:xfrm>
            <a:off x="4648200" y="3276600"/>
            <a:ext cx="449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dirty="0">
                <a:latin typeface="Cambria" panose="02040503050406030204" pitchFamily="18" charset="0"/>
                <a:cs typeface="Times New Roman" pitchFamily="18" charset="0"/>
              </a:rPr>
              <a:t>Coevolution: </a:t>
            </a:r>
            <a:r>
              <a:rPr lang="en-US" altLang="en-US" sz="2000" dirty="0">
                <a:latin typeface="Cambria" panose="02040503050406030204" pitchFamily="18" charset="0"/>
                <a:cs typeface="Times New Roman" pitchFamily="18" charset="0"/>
              </a:rPr>
              <a:t>Reciprocal evolutionary change in interacting species </a:t>
            </a:r>
          </a:p>
          <a:p>
            <a:pPr eaLnBrk="1" hangingPunct="1"/>
            <a:r>
              <a:rPr lang="en-US" altLang="en-US" sz="2000" dirty="0">
                <a:latin typeface="Cambria" panose="02040503050406030204" pitchFamily="18" charset="0"/>
                <a:cs typeface="Times New Roman" pitchFamily="18" charset="0"/>
              </a:rPr>
              <a:t>(Janzen, 1980)</a:t>
            </a:r>
          </a:p>
        </p:txBody>
      </p:sp>
      <p:grpSp>
        <p:nvGrpSpPr>
          <p:cNvPr id="14342" name="Group 8"/>
          <p:cNvGrpSpPr>
            <a:grpSpLocks/>
          </p:cNvGrpSpPr>
          <p:nvPr/>
        </p:nvGrpSpPr>
        <p:grpSpPr bwMode="auto">
          <a:xfrm>
            <a:off x="5105400" y="1371600"/>
            <a:ext cx="2819400" cy="1676401"/>
            <a:chOff x="2362200" y="2895600"/>
            <a:chExt cx="4419600" cy="2209801"/>
          </a:xfrm>
        </p:grpSpPr>
        <p:sp>
          <p:nvSpPr>
            <p:cNvPr id="11" name="Curved Left Arrow 10"/>
            <p:cNvSpPr/>
            <p:nvPr/>
          </p:nvSpPr>
          <p:spPr>
            <a:xfrm rot="10800000">
              <a:off x="2362200" y="2895600"/>
              <a:ext cx="1353751" cy="2071688"/>
            </a:xfrm>
            <a:prstGeom prst="curvedLef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Cambria" panose="02040503050406030204" pitchFamily="18" charset="0"/>
              </a:endParaRPr>
            </a:p>
          </p:txBody>
        </p:sp>
        <p:sp>
          <p:nvSpPr>
            <p:cNvPr id="12" name="Curved Left Arrow 11"/>
            <p:cNvSpPr/>
            <p:nvPr/>
          </p:nvSpPr>
          <p:spPr>
            <a:xfrm>
              <a:off x="5428049" y="3033713"/>
              <a:ext cx="1353751" cy="2071688"/>
            </a:xfrm>
            <a:prstGeom prst="curvedLef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Cambria" panose="02040503050406030204" pitchFamily="18" charset="0"/>
              </a:endParaRPr>
            </a:p>
          </p:txBody>
        </p:sp>
        <p:sp>
          <p:nvSpPr>
            <p:cNvPr id="14345" name="TextBox 8"/>
            <p:cNvSpPr txBox="1">
              <a:spLocks noChangeArrowheads="1"/>
            </p:cNvSpPr>
            <p:nvPr/>
          </p:nvSpPr>
          <p:spPr bwMode="auto">
            <a:xfrm>
              <a:off x="3767139" y="2971800"/>
              <a:ext cx="164891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latin typeface="Cambria" panose="02040503050406030204" pitchFamily="18" charset="0"/>
                </a:rPr>
                <a:t>Species 1</a:t>
              </a:r>
            </a:p>
          </p:txBody>
        </p:sp>
        <p:sp>
          <p:nvSpPr>
            <p:cNvPr id="14346" name="TextBox 9"/>
            <p:cNvSpPr txBox="1">
              <a:spLocks noChangeArrowheads="1"/>
            </p:cNvSpPr>
            <p:nvPr/>
          </p:nvSpPr>
          <p:spPr bwMode="auto">
            <a:xfrm>
              <a:off x="3767139" y="4567238"/>
              <a:ext cx="164891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latin typeface="Cambria" panose="02040503050406030204" pitchFamily="18" charset="0"/>
                </a:rPr>
                <a:t>Species 2</a:t>
              </a:r>
            </a:p>
          </p:txBody>
        </p:sp>
      </p:grpSp>
    </p:spTree>
    <p:extLst>
      <p:ext uri="{BB962C8B-B14F-4D97-AF65-F5344CB8AC3E}">
        <p14:creationId xmlns:p14="http://schemas.microsoft.com/office/powerpoint/2010/main" val="76984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rPr>
              <a:t>Coevolution explains expected trait values</a:t>
            </a:r>
          </a:p>
        </p:txBody>
      </p:sp>
      <p:grpSp>
        <p:nvGrpSpPr>
          <p:cNvPr id="5" name="Group 4"/>
          <p:cNvGrpSpPr/>
          <p:nvPr/>
        </p:nvGrpSpPr>
        <p:grpSpPr>
          <a:xfrm>
            <a:off x="228600" y="2514600"/>
            <a:ext cx="2377440" cy="2286000"/>
            <a:chOff x="1591771" y="1483769"/>
            <a:chExt cx="1686816" cy="1744553"/>
          </a:xfrm>
        </p:grpSpPr>
        <p:cxnSp>
          <p:nvCxnSpPr>
            <p:cNvPr id="19" name="Straight Connector 18"/>
            <p:cNvCxnSpPr/>
            <p:nvPr/>
          </p:nvCxnSpPr>
          <p:spPr>
            <a:xfrm>
              <a:off x="1591771" y="2387733"/>
              <a:ext cx="182880" cy="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780543" y="1599306"/>
              <a:ext cx="1113906" cy="1550328"/>
              <a:chOff x="5985278" y="1268921"/>
              <a:chExt cx="956199" cy="1550328"/>
            </a:xfrm>
          </p:grpSpPr>
          <p:cxnSp>
            <p:nvCxnSpPr>
              <p:cNvPr id="30" name="Straight Connector 29"/>
              <p:cNvCxnSpPr/>
              <p:nvPr/>
            </p:nvCxnSpPr>
            <p:spPr>
              <a:xfrm>
                <a:off x="5988862" y="1566677"/>
                <a:ext cx="0" cy="930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85278" y="1573809"/>
                <a:ext cx="474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85467" y="2488122"/>
                <a:ext cx="6270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60713" y="1760164"/>
                <a:ext cx="303548" cy="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60101" y="1274627"/>
                <a:ext cx="4803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63431" y="1268921"/>
                <a:ext cx="217" cy="498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772572" y="1599696"/>
                <a:ext cx="167907" cy="329850"/>
                <a:chOff x="5325733" y="2583675"/>
                <a:chExt cx="541667" cy="783167"/>
              </a:xfrm>
            </p:grpSpPr>
            <p:cxnSp>
              <p:nvCxnSpPr>
                <p:cNvPr id="44" name="Straight Connector 43"/>
                <p:cNvCxnSpPr/>
                <p:nvPr/>
              </p:nvCxnSpPr>
              <p:spPr>
                <a:xfrm>
                  <a:off x="5328821" y="3352997"/>
                  <a:ext cx="5385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25733" y="2602211"/>
                  <a:ext cx="5416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33079" y="2583675"/>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612487" y="2204453"/>
                <a:ext cx="328990" cy="614796"/>
                <a:chOff x="4775747" y="4019557"/>
                <a:chExt cx="1093919" cy="1459718"/>
              </a:xfrm>
            </p:grpSpPr>
            <p:cxnSp>
              <p:nvCxnSpPr>
                <p:cNvPr id="38" name="Straight Connector 37"/>
                <p:cNvCxnSpPr/>
                <p:nvPr/>
              </p:nvCxnSpPr>
              <p:spPr>
                <a:xfrm>
                  <a:off x="4775747" y="4031475"/>
                  <a:ext cx="10787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84616" y="5102943"/>
                  <a:ext cx="3304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84616" y="4019557"/>
                  <a:ext cx="3981" cy="1097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09472" y="5465430"/>
                  <a:ext cx="760194" cy="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05400" y="4714644"/>
                  <a:ext cx="760867" cy="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15086" y="4696108"/>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239" t="68923" r="12794" b="15539"/>
            <a:stretch/>
          </p:blipFill>
          <p:spPr bwMode="auto">
            <a:xfrm>
              <a:off x="2908003" y="2424320"/>
              <a:ext cx="370584"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20" t="17487" r="12157" b="61067"/>
            <a:stretch/>
          </p:blipFill>
          <p:spPr bwMode="auto">
            <a:xfrm>
              <a:off x="2908003" y="1846811"/>
              <a:ext cx="347541" cy="23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8" t="14275" r="52526" b="61503"/>
            <a:stretch/>
          </p:blipFill>
          <p:spPr bwMode="auto">
            <a:xfrm>
              <a:off x="2908003" y="1483769"/>
              <a:ext cx="322542"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45" t="43026" r="13637" b="38465"/>
            <a:stretch/>
          </p:blipFill>
          <p:spPr bwMode="auto">
            <a:xfrm>
              <a:off x="2908003" y="2712054"/>
              <a:ext cx="330333"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57239" t="68923" r="12794" b="15539"/>
            <a:stretch/>
          </p:blipFill>
          <p:spPr bwMode="auto">
            <a:xfrm>
              <a:off x="2908003" y="2997249"/>
              <a:ext cx="347541" cy="23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36" t="45082" r="56819" b="38465"/>
            <a:stretch/>
          </p:blipFill>
          <p:spPr bwMode="auto">
            <a:xfrm>
              <a:off x="2908003" y="2138563"/>
              <a:ext cx="345080"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Up-Down Arrow 72"/>
            <p:cNvSpPr/>
            <p:nvPr/>
          </p:nvSpPr>
          <p:spPr>
            <a:xfrm>
              <a:off x="1964846" y="2002578"/>
              <a:ext cx="95686" cy="740622"/>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Up-Down Arrow 73"/>
            <p:cNvSpPr/>
            <p:nvPr/>
          </p:nvSpPr>
          <p:spPr>
            <a:xfrm>
              <a:off x="2476508" y="1648441"/>
              <a:ext cx="95686" cy="408959"/>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Up-Down Arrow 74"/>
            <p:cNvSpPr/>
            <p:nvPr/>
          </p:nvSpPr>
          <p:spPr>
            <a:xfrm>
              <a:off x="2761283" y="1978119"/>
              <a:ext cx="95686" cy="248621"/>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Up-Down Arrow 75"/>
            <p:cNvSpPr/>
            <p:nvPr/>
          </p:nvSpPr>
          <p:spPr>
            <a:xfrm>
              <a:off x="2748200" y="2868004"/>
              <a:ext cx="95686" cy="248621"/>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Up-Down Arrow 76"/>
            <p:cNvSpPr/>
            <p:nvPr/>
          </p:nvSpPr>
          <p:spPr>
            <a:xfrm>
              <a:off x="2759974" y="2290881"/>
              <a:ext cx="96243" cy="223533"/>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Up-Down Arrow 77"/>
            <p:cNvSpPr/>
            <p:nvPr/>
          </p:nvSpPr>
          <p:spPr>
            <a:xfrm>
              <a:off x="2664952" y="2572143"/>
              <a:ext cx="96243" cy="223533"/>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Right Brace 78"/>
          <p:cNvSpPr/>
          <p:nvPr/>
        </p:nvSpPr>
        <p:spPr>
          <a:xfrm>
            <a:off x="2622292" y="2558503"/>
            <a:ext cx="304800" cy="1019075"/>
          </a:xfrm>
          <a:prstGeom prst="rightBrace">
            <a:avLst>
              <a:gd name="adj1" fmla="val 4024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Right Brace 79"/>
          <p:cNvSpPr/>
          <p:nvPr/>
        </p:nvSpPr>
        <p:spPr>
          <a:xfrm>
            <a:off x="2619983" y="3777703"/>
            <a:ext cx="304800" cy="1019075"/>
          </a:xfrm>
          <a:prstGeom prst="rightBrace">
            <a:avLst>
              <a:gd name="adj1" fmla="val 40248"/>
              <a:gd name="adj2" fmla="val 50000"/>
            </a:avLst>
          </a:prstGeom>
          <a:ln w="381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3932" y="2227634"/>
            <a:ext cx="5042596" cy="3200400"/>
          </a:xfrm>
          <a:prstGeom prst="rect">
            <a:avLst/>
          </a:prstGeom>
        </p:spPr>
      </p:pic>
    </p:spTree>
    <p:extLst>
      <p:ext uri="{BB962C8B-B14F-4D97-AF65-F5344CB8AC3E}">
        <p14:creationId xmlns:p14="http://schemas.microsoft.com/office/powerpoint/2010/main" val="3027650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5314" y="1078468"/>
            <a:ext cx="2377574" cy="369332"/>
          </a:xfrm>
          <a:prstGeom prst="rect">
            <a:avLst/>
          </a:prstGeom>
          <a:noFill/>
        </p:spPr>
        <p:txBody>
          <a:bodyPr wrap="none" rtlCol="0">
            <a:spAutoFit/>
          </a:bodyPr>
          <a:lstStyle/>
          <a:p>
            <a:r>
              <a:rPr lang="en-US" b="1" dirty="0" smtClean="0"/>
              <a:t>Expected outcome?</a:t>
            </a:r>
            <a:endParaRPr lang="en-US" b="1" dirty="0"/>
          </a:p>
        </p:txBody>
      </p:sp>
      <p:sp>
        <p:nvSpPr>
          <p:cNvPr id="5" name="TextBox 4"/>
          <p:cNvSpPr txBox="1"/>
          <p:nvPr/>
        </p:nvSpPr>
        <p:spPr>
          <a:xfrm>
            <a:off x="5562600" y="1078468"/>
            <a:ext cx="2634054" cy="369332"/>
          </a:xfrm>
          <a:prstGeom prst="rect">
            <a:avLst/>
          </a:prstGeom>
          <a:noFill/>
        </p:spPr>
        <p:txBody>
          <a:bodyPr wrap="none" rtlCol="0">
            <a:spAutoFit/>
          </a:bodyPr>
          <a:lstStyle/>
          <a:p>
            <a:r>
              <a:rPr lang="en-US" b="1" dirty="0" smtClean="0"/>
              <a:t>Expected asymmetry?</a:t>
            </a:r>
            <a:endParaRPr lang="en-US" b="1" dirty="0"/>
          </a:p>
        </p:txBody>
      </p:sp>
      <p:sp>
        <p:nvSpPr>
          <p:cNvPr id="6" name="Rectangle 5"/>
          <p:cNvSpPr/>
          <p:nvPr/>
        </p:nvSpPr>
        <p:spPr>
          <a:xfrm>
            <a:off x="4800600" y="1524000"/>
            <a:ext cx="4058392" cy="468514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evolve?</a:t>
            </a:r>
            <a:endParaRPr lang="en-US" dirty="0"/>
          </a:p>
        </p:txBody>
      </p:sp>
      <p:sp>
        <p:nvSpPr>
          <p:cNvPr id="7" name="Rectangle 6"/>
          <p:cNvSpPr/>
          <p:nvPr/>
        </p:nvSpPr>
        <p:spPr>
          <a:xfrm>
            <a:off x="304800" y="1524000"/>
            <a:ext cx="4038600" cy="468514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mediate interactions</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846547" y="1827464"/>
                <a:ext cx="941220" cy="610936"/>
              </a:xfrm>
              <a:prstGeom prst="rect">
                <a:avLst/>
              </a:prstGeom>
              <a:ln w="28575">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𝑖𝑗</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46547" y="1827464"/>
                <a:ext cx="941220" cy="610936"/>
              </a:xfrm>
              <a:prstGeom prst="rect">
                <a:avLst/>
              </a:prstGeom>
              <a:blipFill rotWithShape="1">
                <a:blip r:embed="rId2"/>
                <a:stretch>
                  <a:fillRect/>
                </a:stretch>
              </a:blipFill>
              <a:ln w="28575">
                <a:solidFill>
                  <a:srgbClr val="C00000"/>
                </a:solidFill>
              </a:ln>
            </p:spPr>
            <p:txBody>
              <a:bodyPr/>
              <a:lstStyle/>
              <a:p>
                <a:r>
                  <a:rPr lang="en-US">
                    <a:noFill/>
                  </a:rPr>
                  <a:t> </a:t>
                </a:r>
              </a:p>
            </p:txBody>
          </p:sp>
        </mc:Fallback>
      </mc:AlternateContent>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743200"/>
            <a:ext cx="3200400" cy="311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Rectangle 9"/>
              <p:cNvSpPr/>
              <p:nvPr/>
            </p:nvSpPr>
            <p:spPr>
              <a:xfrm>
                <a:off x="5920859" y="1783221"/>
                <a:ext cx="2078198" cy="655179"/>
              </a:xfrm>
              <a:prstGeom prst="rect">
                <a:avLst/>
              </a:prstGeom>
              <a:ln w="28575">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𝐴</m:t>
                          </m:r>
                        </m:e>
                      </m:acc>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𝛼</m:t>
                              </m:r>
                            </m:e>
                            <m:sup>
                              <m:r>
                                <a:rPr lang="en-US" i="1">
                                  <a:latin typeface="Cambria Math"/>
                                </a:rPr>
                                <m:t>2</m:t>
                              </m:r>
                            </m:sup>
                          </m:sSup>
                        </m:num>
                        <m:den>
                          <m:r>
                            <a:rPr lang="en-US" i="1">
                              <a:latin typeface="Cambria Math"/>
                            </a:rPr>
                            <m:t>2</m:t>
                          </m:r>
                        </m:den>
                      </m:f>
                      <m:f>
                        <m:fPr>
                          <m:ctrlPr>
                            <a:rPr lang="en-US" i="1">
                              <a:latin typeface="Cambria Math"/>
                            </a:rPr>
                          </m:ctrlPr>
                        </m:fPr>
                        <m:num>
                          <m:r>
                            <a:rPr lang="en-US" i="1">
                              <a:latin typeface="Cambria Math"/>
                            </a:rPr>
                            <m:t>𝐺</m:t>
                          </m:r>
                        </m:num>
                        <m:den>
                          <m:r>
                            <a:rPr lang="en-US" i="1">
                              <a:latin typeface="Cambria Math"/>
                            </a:rPr>
                            <m:t>𝑛</m:t>
                          </m:r>
                        </m:den>
                      </m:f>
                      <m:d>
                        <m:dPr>
                          <m:ctrlPr>
                            <a:rPr lang="en-US" i="1">
                              <a:latin typeface="Cambria Math"/>
                            </a:rPr>
                          </m:ctrlPr>
                        </m:dPr>
                        <m:e>
                          <m:sSub>
                            <m:sSubPr>
                              <m:ctrlPr>
                                <a:rPr lang="en-US" i="1">
                                  <a:latin typeface="Cambria Math"/>
                                </a:rPr>
                              </m:ctrlPr>
                            </m:sSubPr>
                            <m:e>
                              <m:r>
                                <a:rPr lang="en-US" i="1">
                                  <a:latin typeface="Cambria Math"/>
                                </a:rPr>
                                <m:t>𝜏</m:t>
                              </m:r>
                            </m:e>
                            <m:sub>
                              <m:r>
                                <a:rPr lang="en-US" i="1">
                                  <a:latin typeface="Cambria Math"/>
                                </a:rPr>
                                <m:t>𝑝</m:t>
                              </m:r>
                            </m:sub>
                          </m:sSub>
                          <m:r>
                            <a:rPr lang="en-US" i="1">
                              <a:latin typeface="Cambria Math"/>
                            </a:rPr>
                            <m:t>−</m:t>
                          </m:r>
                          <m:sSub>
                            <m:sSubPr>
                              <m:ctrlPr>
                                <a:rPr lang="en-US" i="1">
                                  <a:latin typeface="Cambria Math"/>
                                </a:rPr>
                              </m:ctrlPr>
                            </m:sSubPr>
                            <m:e>
                              <m:r>
                                <a:rPr lang="en-US" i="1">
                                  <a:latin typeface="Cambria Math"/>
                                </a:rPr>
                                <m:t>𝜏</m:t>
                              </m:r>
                            </m:e>
                            <m:sub>
                              <m:r>
                                <a:rPr lang="en-US" i="1">
                                  <a:latin typeface="Cambria Math"/>
                                </a:rPr>
                                <m:t>𝑖𝑗</m:t>
                              </m:r>
                            </m:sub>
                          </m:sSub>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920859" y="1783221"/>
                <a:ext cx="2078198" cy="655179"/>
              </a:xfrm>
              <a:prstGeom prst="rect">
                <a:avLst/>
              </a:prstGeom>
              <a:blipFill rotWithShape="1">
                <a:blip r:embed="rId4"/>
                <a:stretch>
                  <a:fillRect/>
                </a:stretch>
              </a:blipFill>
              <a:ln w="28575">
                <a:solidFill>
                  <a:srgbClr val="C00000"/>
                </a:solidFill>
              </a:ln>
            </p:spPr>
            <p:txBody>
              <a:bodyPr/>
              <a:lstStyle/>
              <a:p>
                <a:r>
                  <a:rPr lang="en-US">
                    <a:noFill/>
                  </a:rPr>
                  <a:t> </a:t>
                </a:r>
              </a:p>
            </p:txBody>
          </p:sp>
        </mc:Fallback>
      </mc:AlternateContent>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765969"/>
            <a:ext cx="3198989" cy="311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Contemporary interactions can be predicted</a:t>
            </a:r>
            <a:endParaRPr lang="en-US" sz="31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2287442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56" y="2786309"/>
            <a:ext cx="3810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0" y="152400"/>
            <a:ext cx="9144000" cy="1046440"/>
          </a:xfrm>
          <a:prstGeom prst="rect">
            <a:avLst/>
          </a:prstGeom>
          <a:noFill/>
          <a:ln w="9525">
            <a:noFill/>
            <a:miter lim="800000"/>
            <a:headEnd/>
            <a:tailEnd/>
          </a:ln>
        </p:spPr>
        <p:txBody>
          <a:bodyPr>
            <a:spAutoFit/>
          </a:bodyPr>
          <a:lstStyle/>
          <a:p>
            <a:pPr algn="ctr"/>
            <a:r>
              <a:rPr lang="en-US" sz="3100" b="1" dirty="0">
                <a:latin typeface="Cambria" panose="02040503050406030204" pitchFamily="18" charset="0"/>
                <a:cs typeface="Times New Roman" pitchFamily="18" charset="0"/>
              </a:rPr>
              <a:t>Integrating evolutionary </a:t>
            </a:r>
            <a:r>
              <a:rPr lang="en-US" sz="3100" b="1" dirty="0" smtClean="0">
                <a:latin typeface="Cambria" panose="02040503050406030204" pitchFamily="18" charset="0"/>
                <a:cs typeface="Times New Roman" pitchFamily="18" charset="0"/>
              </a:rPr>
              <a:t>history:</a:t>
            </a:r>
            <a:endParaRPr lang="en-US" sz="3100" b="1" dirty="0">
              <a:latin typeface="Cambria" panose="02040503050406030204" pitchFamily="18" charset="0"/>
              <a:cs typeface="Times New Roman" pitchFamily="18" charset="0"/>
            </a:endParaRPr>
          </a:p>
          <a:p>
            <a:pPr algn="ctr"/>
            <a:r>
              <a:rPr lang="en-US" sz="3100" b="1" dirty="0">
                <a:latin typeface="Cambria" panose="02040503050406030204" pitchFamily="18" charset="0"/>
                <a:cs typeface="Times New Roman" pitchFamily="18" charset="0"/>
              </a:rPr>
              <a:t>Phenotype matching</a:t>
            </a:r>
          </a:p>
        </p:txBody>
      </p:sp>
      <p:sp>
        <p:nvSpPr>
          <p:cNvPr id="5" name="TextBox 4"/>
          <p:cNvSpPr txBox="1"/>
          <p:nvPr/>
        </p:nvSpPr>
        <p:spPr>
          <a:xfrm>
            <a:off x="457200" y="6336268"/>
            <a:ext cx="8520281" cy="369332"/>
          </a:xfrm>
          <a:prstGeom prst="rect">
            <a:avLst/>
          </a:prstGeom>
          <a:noFill/>
        </p:spPr>
        <p:txBody>
          <a:bodyPr wrap="none" rtlCol="0">
            <a:spAutoFit/>
          </a:bodyPr>
          <a:lstStyle/>
          <a:p>
            <a:r>
              <a:rPr lang="en-US" b="1" dirty="0"/>
              <a:t>B</a:t>
            </a:r>
            <a:r>
              <a:rPr lang="en-US" b="1" dirty="0" smtClean="0"/>
              <a:t>est suited for interactions that depend on exploitation of shared resources</a:t>
            </a:r>
            <a:endParaRPr lang="en-US" b="1" dirty="0"/>
          </a:p>
        </p:txBody>
      </p:sp>
      <mc:AlternateContent xmlns:mc="http://schemas.openxmlformats.org/markup-compatibility/2006" xmlns:a14="http://schemas.microsoft.com/office/drawing/2010/main">
        <mc:Choice Requires="a14">
          <p:sp>
            <p:nvSpPr>
              <p:cNvPr id="2" name="TextBox 1"/>
              <p:cNvSpPr txBox="1"/>
              <p:nvPr/>
            </p:nvSpPr>
            <p:spPr>
              <a:xfrm>
                <a:off x="1427950" y="1819910"/>
                <a:ext cx="2610650" cy="466090"/>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m:t>
                    </m:r>
                    <m:r>
                      <a:rPr lang="en-US" b="0" i="1" smtClean="0">
                        <a:latin typeface="Cambria Math"/>
                      </a:rPr>
                      <m:t>𝐸𝑥𝑝</m:t>
                    </m:r>
                    <m:r>
                      <a:rPr lang="en-US" b="0" i="1" smtClean="0">
                        <a:latin typeface="Cambria Math"/>
                      </a:rPr>
                      <m:t>[−</m:t>
                    </m:r>
                    <m:r>
                      <a:rPr lang="en-US" b="0" i="1" smtClean="0">
                        <a:latin typeface="Cambria Math"/>
                        <a:ea typeface="Cambria Math"/>
                      </a:rPr>
                      <m:t>𝛼</m:t>
                    </m:r>
                    <m:sSup>
                      <m:sSupPr>
                        <m:ctrlPr>
                          <a:rPr lang="en-US" b="0" i="1" smtClean="0">
                            <a:latin typeface="Cambria Math"/>
                            <a:ea typeface="Cambria Math"/>
                          </a:rPr>
                        </m:ctrlPr>
                      </m:sSupPr>
                      <m:e>
                        <m:d>
                          <m:dPr>
                            <m:ctrlPr>
                              <a:rPr lang="en-US" i="1">
                                <a:latin typeface="Cambria Math"/>
                                <a:ea typeface="Cambria Math"/>
                              </a:rPr>
                            </m:ctrlPr>
                          </m:dPr>
                          <m:e>
                            <m:sSub>
                              <m:sSubPr>
                                <m:ctrlPr>
                                  <a:rPr lang="en-US"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𝑖</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𝑗</m:t>
                                </m:r>
                              </m:sub>
                            </m:sSub>
                          </m:e>
                        </m:d>
                      </m:e>
                      <m:sup>
                        <m:r>
                          <a:rPr lang="en-US" b="0" i="1" smtClean="0">
                            <a:latin typeface="Cambria Math"/>
                            <a:ea typeface="Cambria Math"/>
                          </a:rPr>
                          <m:t>2</m:t>
                        </m:r>
                      </m:sup>
                    </m:sSup>
                  </m:oMath>
                </a14:m>
                <a:r>
                  <a:rPr lang="en-US" dirty="0" smtClean="0"/>
                  <a: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427950" y="1819910"/>
                <a:ext cx="2610650" cy="466090"/>
              </a:xfrm>
              <a:prstGeom prst="rect">
                <a:avLst/>
              </a:prstGeom>
              <a:blipFill rotWithShape="1">
                <a:blip r:embed="rId3"/>
                <a:stretch>
                  <a:fillRect r="-116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0897" y="3528138"/>
                <a:ext cx="560859"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𝑖</m:t>
                          </m:r>
                          <m:r>
                            <a:rPr lang="en-US" i="1">
                              <a:latin typeface="Cambria Math"/>
                            </a:rPr>
                            <m:t>,</m:t>
                          </m:r>
                          <m:r>
                            <a:rPr lang="en-US" i="1">
                              <a:latin typeface="Cambria Math"/>
                            </a:rPr>
                            <m:t>𝑗</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0897" y="3528138"/>
                <a:ext cx="560859" cy="391646"/>
              </a:xfrm>
              <a:prstGeom prst="rect">
                <a:avLst/>
              </a:prstGeom>
              <a:blipFill rotWithShape="1">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2400" y="4583993"/>
                <a:ext cx="429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𝑖</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962400" y="4583993"/>
                <a:ext cx="429990" cy="369332"/>
              </a:xfrm>
              <a:prstGeom prst="rect">
                <a:avLst/>
              </a:prstGeom>
              <a:blipFill rotWithShape="1">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24000" y="4713754"/>
                <a:ext cx="428707"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𝑧</m:t>
                          </m:r>
                        </m:e>
                        <m:sub>
                          <m:r>
                            <a:rPr lang="en-US" b="0" i="1" smtClean="0">
                              <a:latin typeface="Cambria Math"/>
                              <a:ea typeface="Cambria Math"/>
                            </a:rPr>
                            <m:t>𝑗</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24000" y="4713754"/>
                <a:ext cx="428707" cy="391646"/>
              </a:xfrm>
              <a:prstGeom prst="rect">
                <a:avLst/>
              </a:prstGeom>
              <a:blipFill rotWithShape="1">
                <a:blip r:embed="rId6"/>
                <a:stretch>
                  <a:fillRect b="-6154"/>
                </a:stretch>
              </a:blipFill>
            </p:spPr>
            <p:txBody>
              <a:bodyPr/>
              <a:lstStyle/>
              <a:p>
                <a:r>
                  <a:rPr lang="en-US">
                    <a:noFill/>
                  </a:rPr>
                  <a:t> </a:t>
                </a:r>
              </a:p>
            </p:txBody>
          </p:sp>
        </mc:Fallback>
      </mc:AlternateContent>
      <p:sp>
        <p:nvSpPr>
          <p:cNvPr id="11" name="Rectangle 10"/>
          <p:cNvSpPr/>
          <p:nvPr/>
        </p:nvSpPr>
        <p:spPr>
          <a:xfrm>
            <a:off x="5486400" y="1520754"/>
            <a:ext cx="3293698" cy="427044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mediate interactions</a:t>
            </a:r>
            <a:endParaRPr lang="en-US" dirty="0"/>
          </a:p>
        </p:txBody>
      </p:sp>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545" t="43026" r="13637" b="38465"/>
          <a:stretch/>
        </p:blipFill>
        <p:spPr bwMode="auto">
          <a:xfrm>
            <a:off x="7680962" y="2395895"/>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818" t="14275" r="52526" b="61503"/>
          <a:stretch/>
        </p:blipFill>
        <p:spPr bwMode="auto">
          <a:xfrm>
            <a:off x="5791200" y="2395895"/>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eft-Right Arrow 13"/>
          <p:cNvSpPr/>
          <p:nvPr/>
        </p:nvSpPr>
        <p:spPr>
          <a:xfrm>
            <a:off x="6757993" y="2611189"/>
            <a:ext cx="733414" cy="95250"/>
          </a:xfrm>
          <a:prstGeom prst="lef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239" t="68923" r="12794" b="15539"/>
          <a:stretch/>
        </p:blipFill>
        <p:spPr bwMode="auto">
          <a:xfrm>
            <a:off x="5791200" y="4377095"/>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545" t="43026" r="13637" b="38465"/>
          <a:stretch/>
        </p:blipFill>
        <p:spPr bwMode="auto">
          <a:xfrm>
            <a:off x="7680962" y="4382357"/>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Left-Right Arrow 16"/>
          <p:cNvSpPr/>
          <p:nvPr/>
        </p:nvSpPr>
        <p:spPr>
          <a:xfrm>
            <a:off x="6757992" y="4495800"/>
            <a:ext cx="846769" cy="332638"/>
          </a:xfrm>
          <a:prstGeom prst="lef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6444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Integrating evolutionary history</a:t>
            </a:r>
          </a:p>
        </p:txBody>
      </p:sp>
      <p:cxnSp>
        <p:nvCxnSpPr>
          <p:cNvPr id="46" name="Straight Connector 45"/>
          <p:cNvCxnSpPr/>
          <p:nvPr/>
        </p:nvCxnSpPr>
        <p:spPr>
          <a:xfrm>
            <a:off x="318246" y="3183184"/>
            <a:ext cx="732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58562" y="2514600"/>
            <a:ext cx="404"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2" idx="0"/>
          </p:cNvCxnSpPr>
          <p:nvPr/>
        </p:nvCxnSpPr>
        <p:spPr>
          <a:xfrm>
            <a:off x="327151" y="3202186"/>
            <a:ext cx="29522" cy="229540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3" idx="0"/>
          </p:cNvCxnSpPr>
          <p:nvPr/>
        </p:nvCxnSpPr>
        <p:spPr>
          <a:xfrm>
            <a:off x="1058966" y="3223496"/>
            <a:ext cx="36324" cy="227409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8375" y="5406242"/>
            <a:ext cx="2102586" cy="80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33" y="5497593"/>
            <a:ext cx="298480" cy="338554"/>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3" name="TextBox 42"/>
              <p:cNvSpPr txBox="1"/>
              <p:nvPr/>
            </p:nvSpPr>
            <p:spPr>
              <a:xfrm>
                <a:off x="872857" y="5497593"/>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72857" y="5497593"/>
                <a:ext cx="444865"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704521" y="3284341"/>
                <a:ext cx="1332865" cy="4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3704521" y="3284341"/>
                <a:ext cx="1332865" cy="42729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704521" y="3708022"/>
                <a:ext cx="1985479" cy="4067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d>
                        <m:dPr>
                          <m:ctrlPr>
                            <a:rPr lang="en-US" i="1">
                              <a:latin typeface="Cambria Math"/>
                            </a:rPr>
                          </m:ctrlPr>
                        </m:dPr>
                        <m:e>
                          <m:sSub>
                            <m:sSubPr>
                              <m:ctrlPr>
                                <a:rPr lang="en-US" i="1">
                                  <a:latin typeface="Cambria Math"/>
                                </a:rPr>
                              </m:ctrlPr>
                            </m:sSubPr>
                            <m:e>
                              <m:r>
                                <a:rPr lang="en-US" i="1">
                                  <a:latin typeface="Cambria Math"/>
                                </a:rPr>
                                <m:t>𝜏</m:t>
                              </m:r>
                            </m:e>
                            <m:sub>
                              <m:r>
                                <a:rPr lang="en-US" i="1">
                                  <a:latin typeface="Cambria Math"/>
                                </a:rPr>
                                <m:t>1</m:t>
                              </m:r>
                            </m:sub>
                          </m:sSub>
                        </m:e>
                      </m:d>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3704521" y="3708022"/>
                <a:ext cx="1985479" cy="406778"/>
              </a:xfrm>
              <a:prstGeom prst="rect">
                <a:avLst/>
              </a:prstGeom>
              <a:blipFill rotWithShape="1">
                <a:blip r:embed="rId4"/>
                <a:stretch>
                  <a:fillRect t="-100000" b="-15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6828721" y="2594409"/>
                <a:ext cx="1341456" cy="4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6828721" y="2594409"/>
                <a:ext cx="1341456" cy="42729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6828721" y="3066514"/>
                <a:ext cx="1332865" cy="4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𝜇</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1,0</m:t>
                          </m:r>
                        </m:sub>
                      </m:sSub>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6828721" y="3066514"/>
                <a:ext cx="1332865" cy="42729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828721" y="3538619"/>
                <a:ext cx="1790105"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1,</m:t>
                          </m:r>
                          <m:sSub>
                            <m:sSubPr>
                              <m:ctrlPr>
                                <a:rPr lang="en-US" i="1">
                                  <a:latin typeface="Cambria Math"/>
                                </a:rPr>
                              </m:ctrlPr>
                            </m:sSubPr>
                            <m:e>
                              <m:r>
                                <a:rPr lang="en-US" i="1">
                                  <a:latin typeface="Cambria Math"/>
                                </a:rPr>
                                <m:t>𝜏</m:t>
                              </m:r>
                            </m:e>
                            <m:sub>
                              <m:r>
                                <a:rPr lang="en-US" i="1">
                                  <a:latin typeface="Cambria Math"/>
                                </a:rPr>
                                <m:t>1</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6828721" y="3538619"/>
                <a:ext cx="1790105" cy="421462"/>
              </a:xfrm>
              <a:prstGeom prst="rect">
                <a:avLst/>
              </a:prstGeom>
              <a:blipFill rotWithShape="1">
                <a:blip r:embed="rId7"/>
                <a:stretch>
                  <a:fillRect t="-95714" r="-9524" b="-1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828721" y="4004890"/>
                <a:ext cx="1790105"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2,</m:t>
                          </m:r>
                          <m:sSub>
                            <m:sSubPr>
                              <m:ctrlPr>
                                <a:rPr lang="en-US" i="1">
                                  <a:latin typeface="Cambria Math"/>
                                </a:rPr>
                              </m:ctrlPr>
                            </m:sSubPr>
                            <m:e>
                              <m:r>
                                <a:rPr lang="en-US" i="1">
                                  <a:latin typeface="Cambria Math"/>
                                </a:rPr>
                                <m:t>𝜏</m:t>
                              </m:r>
                            </m:e>
                            <m:sub>
                              <m:r>
                                <a:rPr lang="en-US" i="1">
                                  <a:latin typeface="Cambria Math"/>
                                </a:rPr>
                                <m:t>1</m:t>
                              </m:r>
                            </m:sub>
                          </m:sSub>
                        </m:sub>
                        <m:sup>
                          <m:r>
                            <a:rPr lang="en-US" i="1">
                              <a:latin typeface="Cambria Math"/>
                            </a:rPr>
                            <m:t>2</m:t>
                          </m:r>
                        </m:sup>
                      </m:sSubSup>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6828721" y="4004890"/>
                <a:ext cx="1790105" cy="421462"/>
              </a:xfrm>
              <a:prstGeom prst="rect">
                <a:avLst/>
              </a:prstGeom>
              <a:blipFill rotWithShape="1">
                <a:blip r:embed="rId8"/>
                <a:stretch>
                  <a:fillRect t="-97101" r="-9524" b="-1492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828721" y="4471162"/>
                <a:ext cx="1883080"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12,</m:t>
                          </m:r>
                          <m:sSub>
                            <m:sSubPr>
                              <m:ctrlPr>
                                <a:rPr lang="en-US" i="1">
                                  <a:latin typeface="Cambria Math"/>
                                </a:rPr>
                              </m:ctrlPr>
                            </m:sSubPr>
                            <m:e>
                              <m:r>
                                <a:rPr lang="en-US" i="1">
                                  <a:latin typeface="Cambria Math"/>
                                </a:rPr>
                                <m:t>𝜏</m:t>
                              </m:r>
                            </m:e>
                            <m:sub>
                              <m:r>
                                <a:rPr lang="en-US" i="1">
                                  <a:latin typeface="Cambria Math"/>
                                </a:rPr>
                                <m:t>1</m:t>
                              </m:r>
                            </m:sub>
                          </m:sSub>
                        </m:sub>
                      </m:sSub>
                      <m:r>
                        <a:rPr lang="en-US" i="1">
                          <a:latin typeface="Cambria Math"/>
                        </a:rPr>
                        <m:t>=</m:t>
                      </m:r>
                      <m:d>
                        <m:dPr>
                          <m:ctrlPr>
                            <a:rPr lang="en-US" i="1">
                              <a:latin typeface="Cambria Math"/>
                            </a:rPr>
                          </m:ctrlPr>
                        </m:dPr>
                        <m:e>
                          <m:f>
                            <m:fPr>
                              <m:type m:val="lin"/>
                              <m:ctrlPr>
                                <a:rPr lang="en-US" i="1">
                                  <a:latin typeface="Cambria Math"/>
                                </a:rPr>
                              </m:ctrlPr>
                            </m:fPr>
                            <m:num>
                              <m:r>
                                <a:rPr lang="en-US" i="1">
                                  <a:latin typeface="Cambria Math"/>
                                </a:rPr>
                                <m:t>𝐺</m:t>
                              </m:r>
                            </m:num>
                            <m:den>
                              <m:r>
                                <a:rPr lang="en-US" i="1">
                                  <a:latin typeface="Cambria Math"/>
                                </a:rPr>
                                <m:t>𝑛</m:t>
                              </m:r>
                            </m:den>
                          </m:f>
                        </m:e>
                      </m:d>
                      <m:sSub>
                        <m:sSubPr>
                          <m:ctrlPr>
                            <a:rPr lang="en-US" i="1">
                              <a:latin typeface="Cambria Math"/>
                            </a:rPr>
                          </m:ctrlPr>
                        </m:sSubPr>
                        <m:e>
                          <m:r>
                            <a:rPr lang="en-US" i="1">
                              <a:latin typeface="Cambria Math"/>
                            </a:rPr>
                            <m:t>𝜏</m:t>
                          </m:r>
                        </m:e>
                        <m:sub>
                          <m:r>
                            <a:rPr lang="en-US" i="1">
                              <a:latin typeface="Cambria Math"/>
                            </a:rPr>
                            <m:t>1</m:t>
                          </m:r>
                        </m:sub>
                      </m:sSub>
                    </m:oMath>
                  </m:oMathPara>
                </a14:m>
                <a:endParaRPr lang="en-US" dirty="0"/>
              </a:p>
            </p:txBody>
          </p:sp>
        </mc:Choice>
        <mc:Fallback xmlns="">
          <p:sp>
            <p:nvSpPr>
              <p:cNvPr id="61" name="Rectangle 60"/>
              <p:cNvSpPr>
                <a:spLocks noRot="1" noChangeAspect="1" noMove="1" noResize="1" noEditPoints="1" noAdjustHandles="1" noChangeArrowheads="1" noChangeShapeType="1" noTextEdit="1"/>
              </p:cNvSpPr>
              <p:nvPr/>
            </p:nvSpPr>
            <p:spPr>
              <a:xfrm>
                <a:off x="6828721" y="4471162"/>
                <a:ext cx="1883080" cy="393121"/>
              </a:xfrm>
              <a:prstGeom prst="rect">
                <a:avLst/>
              </a:prstGeom>
              <a:blipFill rotWithShape="1">
                <a:blip r:embed="rId9"/>
                <a:stretch>
                  <a:fillRect t="-107692" r="-9061" b="-160000"/>
                </a:stretch>
              </a:blipFill>
            </p:spPr>
            <p:txBody>
              <a:bodyPr/>
              <a:lstStyle/>
              <a:p>
                <a:r>
                  <a:rPr lang="en-US">
                    <a:noFill/>
                  </a:rPr>
                  <a:t> </a:t>
                </a:r>
              </a:p>
            </p:txBody>
          </p:sp>
        </mc:Fallback>
      </mc:AlternateContent>
      <p:sp>
        <p:nvSpPr>
          <p:cNvPr id="65" name="Right Arrow 64"/>
          <p:cNvSpPr/>
          <p:nvPr/>
        </p:nvSpPr>
        <p:spPr>
          <a:xfrm>
            <a:off x="5838121" y="3493810"/>
            <a:ext cx="838200" cy="37223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3704521" y="3223496"/>
            <a:ext cx="1985479" cy="992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777521" y="2594409"/>
            <a:ext cx="1985479" cy="2358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3721345" y="2859766"/>
            <a:ext cx="1967205" cy="369332"/>
          </a:xfrm>
          <a:prstGeom prst="rect">
            <a:avLst/>
          </a:prstGeom>
          <a:noFill/>
        </p:spPr>
        <p:txBody>
          <a:bodyPr wrap="none" rtlCol="0">
            <a:spAutoFit/>
          </a:bodyPr>
          <a:lstStyle/>
          <a:p>
            <a:r>
              <a:rPr lang="en-US" dirty="0" smtClean="0"/>
              <a:t>Before speciation</a:t>
            </a:r>
            <a:endParaRPr lang="en-US" dirty="0"/>
          </a:p>
        </p:txBody>
      </p:sp>
      <p:sp>
        <p:nvSpPr>
          <p:cNvPr id="69" name="TextBox 68"/>
          <p:cNvSpPr txBox="1"/>
          <p:nvPr/>
        </p:nvSpPr>
        <p:spPr>
          <a:xfrm>
            <a:off x="6904921" y="2221468"/>
            <a:ext cx="1774845" cy="369332"/>
          </a:xfrm>
          <a:prstGeom prst="rect">
            <a:avLst/>
          </a:prstGeom>
          <a:noFill/>
        </p:spPr>
        <p:txBody>
          <a:bodyPr wrap="none" rtlCol="0">
            <a:spAutoFit/>
          </a:bodyPr>
          <a:lstStyle/>
          <a:p>
            <a:r>
              <a:rPr lang="en-US" dirty="0" smtClean="0"/>
              <a:t>After speciation</a:t>
            </a:r>
            <a:endParaRPr lang="en-US" dirty="0"/>
          </a:p>
        </p:txBody>
      </p:sp>
      <p:sp>
        <p:nvSpPr>
          <p:cNvPr id="23" name="TextBox 22"/>
          <p:cNvSpPr txBox="1"/>
          <p:nvPr/>
        </p:nvSpPr>
        <p:spPr>
          <a:xfrm>
            <a:off x="615980" y="1699701"/>
            <a:ext cx="1505540" cy="369332"/>
          </a:xfrm>
          <a:prstGeom prst="rect">
            <a:avLst/>
          </a:prstGeom>
          <a:noFill/>
        </p:spPr>
        <p:txBody>
          <a:bodyPr wrap="none" rtlCol="0">
            <a:spAutoFit/>
          </a:bodyPr>
          <a:lstStyle/>
          <a:p>
            <a:r>
              <a:rPr lang="en-US" dirty="0" smtClean="0"/>
              <a:t>First interval:</a:t>
            </a:r>
            <a:endParaRPr lang="en-US" dirty="0"/>
          </a:p>
        </p:txBody>
      </p:sp>
    </p:spTree>
    <p:extLst>
      <p:ext uri="{BB962C8B-B14F-4D97-AF65-F5344CB8AC3E}">
        <p14:creationId xmlns:p14="http://schemas.microsoft.com/office/powerpoint/2010/main" val="1903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318246" y="3183184"/>
            <a:ext cx="732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48270" y="3782646"/>
            <a:ext cx="732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046439" y="2531446"/>
            <a:ext cx="7676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58562" y="2514600"/>
            <a:ext cx="404"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773729" y="3313723"/>
            <a:ext cx="3766" cy="909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2" idx="0"/>
          </p:cNvCxnSpPr>
          <p:nvPr/>
        </p:nvCxnSpPr>
        <p:spPr>
          <a:xfrm>
            <a:off x="327151" y="3202186"/>
            <a:ext cx="29522" cy="229540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3" idx="0"/>
          </p:cNvCxnSpPr>
          <p:nvPr/>
        </p:nvCxnSpPr>
        <p:spPr>
          <a:xfrm>
            <a:off x="1058966" y="3223496"/>
            <a:ext cx="36324" cy="227409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4" idx="0"/>
          </p:cNvCxnSpPr>
          <p:nvPr/>
        </p:nvCxnSpPr>
        <p:spPr>
          <a:xfrm>
            <a:off x="1775612" y="3767852"/>
            <a:ext cx="38511" cy="172974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8375" y="5406242"/>
            <a:ext cx="2102586" cy="80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33" y="5497593"/>
            <a:ext cx="298480" cy="338554"/>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3" name="TextBox 42"/>
              <p:cNvSpPr txBox="1"/>
              <p:nvPr/>
            </p:nvSpPr>
            <p:spPr>
              <a:xfrm>
                <a:off x="872857" y="5497593"/>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72857" y="5497593"/>
                <a:ext cx="444865"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591690" y="5497593"/>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𝟐</m:t>
                          </m:r>
                        </m:sub>
                      </m:sSub>
                    </m:oMath>
                  </m:oMathPara>
                </a14:m>
                <a:endParaRPr lang="en-US" sz="1600" b="1" dirty="0">
                  <a:solidFill>
                    <a:schemeClr val="tx1">
                      <a:lumMod val="50000"/>
                      <a:lumOff val="50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591690" y="5497593"/>
                <a:ext cx="444865" cy="338554"/>
              </a:xfrm>
              <a:prstGeom prst="rect">
                <a:avLst/>
              </a:prstGeom>
              <a:blipFill rotWithShape="1">
                <a:blip r:embed="rId3"/>
                <a:stretch>
                  <a:fillRect/>
                </a:stretch>
              </a:blipFill>
            </p:spPr>
            <p:txBody>
              <a:bodyPr/>
              <a:lstStyle/>
              <a:p>
                <a:r>
                  <a:rPr lang="en-US">
                    <a:noFill/>
                  </a:rPr>
                  <a:t> </a:t>
                </a:r>
              </a:p>
            </p:txBody>
          </p:sp>
        </mc:Fallback>
      </mc:AlternateContent>
      <p:sp>
        <p:nvSpPr>
          <p:cNvPr id="53" name="TextBox 52"/>
          <p:cNvSpPr txBox="1"/>
          <p:nvPr/>
        </p:nvSpPr>
        <p:spPr>
          <a:xfrm>
            <a:off x="382915" y="1699701"/>
            <a:ext cx="1838965" cy="369332"/>
          </a:xfrm>
          <a:prstGeom prst="rect">
            <a:avLst/>
          </a:prstGeom>
          <a:noFill/>
        </p:spPr>
        <p:txBody>
          <a:bodyPr wrap="none" rtlCol="0">
            <a:spAutoFit/>
          </a:bodyPr>
          <a:lstStyle/>
          <a:p>
            <a:r>
              <a:rPr lang="en-US" dirty="0" smtClean="0"/>
              <a:t>Second interval:</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6084481" y="1901046"/>
                <a:ext cx="963405" cy="29290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200" i="1" smtClean="0">
                              <a:latin typeface="Cambria Math"/>
                            </a:rPr>
                          </m:ctrlPr>
                        </m:sSubPr>
                        <m:e>
                          <m:r>
                            <a:rPr lang="en-US" sz="1200" i="1">
                              <a:latin typeface="Cambria Math"/>
                            </a:rPr>
                            <m:t>𝜇</m:t>
                          </m:r>
                        </m:e>
                        <m:sub>
                          <m:r>
                            <a:rPr lang="en-US" sz="1200" i="1">
                              <a:latin typeface="Cambria Math"/>
                            </a:rPr>
                            <m:t>1,</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sSub>
                        <m:sSubPr>
                          <m:ctrlPr>
                            <a:rPr lang="en-US" sz="1200" i="1">
                              <a:latin typeface="Cambria Math"/>
                            </a:rPr>
                          </m:ctrlPr>
                        </m:sSubPr>
                        <m:e>
                          <m:r>
                            <a:rPr lang="en-US" sz="1200" i="1">
                              <a:latin typeface="Cambria Math"/>
                            </a:rPr>
                            <m:t>𝜇</m:t>
                          </m:r>
                        </m:e>
                        <m:sub>
                          <m:r>
                            <a:rPr lang="en-US" sz="1200" i="1">
                              <a:latin typeface="Cambria Math"/>
                            </a:rPr>
                            <m:t>1,0</m:t>
                          </m:r>
                        </m:sub>
                      </m:sSub>
                    </m:oMath>
                  </m:oMathPara>
                </a14:m>
                <a:endParaRPr lang="en-US" sz="1200" dirty="0"/>
              </a:p>
            </p:txBody>
          </p:sp>
        </mc:Choice>
        <mc:Fallback xmlns="">
          <p:sp>
            <p:nvSpPr>
              <p:cNvPr id="4" name="Rectangle 3"/>
              <p:cNvSpPr>
                <a:spLocks noRot="1" noChangeAspect="1" noMove="1" noResize="1" noEditPoints="1" noAdjustHandles="1" noChangeArrowheads="1" noChangeShapeType="1" noTextEdit="1"/>
              </p:cNvSpPr>
              <p:nvPr/>
            </p:nvSpPr>
            <p:spPr>
              <a:xfrm>
                <a:off x="6084481" y="1901046"/>
                <a:ext cx="963405" cy="29290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044857" y="2137572"/>
                <a:ext cx="966996" cy="292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i="1">
                              <a:latin typeface="Cambria Math"/>
                            </a:rPr>
                            <m:t>𝜇</m:t>
                          </m:r>
                        </m:e>
                        <m:sub>
                          <m:r>
                            <a:rPr lang="en-US" sz="1200" i="1">
                              <a:latin typeface="Cambria Math"/>
                            </a:rPr>
                            <m:t>2,</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sSub>
                        <m:sSubPr>
                          <m:ctrlPr>
                            <a:rPr lang="en-US" sz="1200" i="1">
                              <a:latin typeface="Cambria Math"/>
                            </a:rPr>
                          </m:ctrlPr>
                        </m:sSubPr>
                        <m:e>
                          <m:r>
                            <a:rPr lang="en-US" sz="1200" i="1">
                              <a:latin typeface="Cambria Math"/>
                            </a:rPr>
                            <m:t>𝜇</m:t>
                          </m:r>
                        </m:e>
                        <m:sub>
                          <m:r>
                            <a:rPr lang="en-US" sz="1200" i="1">
                              <a:latin typeface="Cambria Math"/>
                            </a:rPr>
                            <m:t>1,0</m:t>
                          </m:r>
                        </m:sub>
                      </m:sSub>
                    </m:oMath>
                  </m:oMathPara>
                </a14:m>
                <a:endParaRPr lang="en-US" sz="1200" dirty="0"/>
              </a:p>
            </p:txBody>
          </p:sp>
        </mc:Choice>
        <mc:Fallback xmlns="">
          <p:sp>
            <p:nvSpPr>
              <p:cNvPr id="6" name="Rectangle 5"/>
              <p:cNvSpPr>
                <a:spLocks noRot="1" noChangeAspect="1" noMove="1" noResize="1" noEditPoints="1" noAdjustHandles="1" noChangeArrowheads="1" noChangeShapeType="1" noTextEdit="1"/>
              </p:cNvSpPr>
              <p:nvPr/>
            </p:nvSpPr>
            <p:spPr>
              <a:xfrm>
                <a:off x="6044857" y="2137572"/>
                <a:ext cx="966996" cy="29290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6044857" y="2374099"/>
                <a:ext cx="966996" cy="292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i="1">
                              <a:latin typeface="Cambria Math"/>
                            </a:rPr>
                            <m:t>𝜇</m:t>
                          </m:r>
                        </m:e>
                        <m:sub>
                          <m:r>
                            <a:rPr lang="en-US" sz="1200" i="1">
                              <a:latin typeface="Cambria Math"/>
                            </a:rPr>
                            <m:t>3,</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sSub>
                        <m:sSubPr>
                          <m:ctrlPr>
                            <a:rPr lang="en-US" sz="1200" i="1">
                              <a:latin typeface="Cambria Math"/>
                            </a:rPr>
                          </m:ctrlPr>
                        </m:sSubPr>
                        <m:e>
                          <m:r>
                            <a:rPr lang="en-US" sz="1200" i="1">
                              <a:latin typeface="Cambria Math"/>
                            </a:rPr>
                            <m:t>𝜇</m:t>
                          </m:r>
                        </m:e>
                        <m:sub>
                          <m:r>
                            <a:rPr lang="en-US" sz="1200" i="1">
                              <a:latin typeface="Cambria Math"/>
                            </a:rPr>
                            <m:t>1,0</m:t>
                          </m:r>
                        </m:sub>
                      </m:sSub>
                    </m:oMath>
                  </m:oMathPara>
                </a14:m>
                <a:endParaRPr lang="en-US" sz="1200" dirty="0"/>
              </a:p>
            </p:txBody>
          </p:sp>
        </mc:Choice>
        <mc:Fallback xmlns="">
          <p:sp>
            <p:nvSpPr>
              <p:cNvPr id="54" name="Rectangle 53"/>
              <p:cNvSpPr>
                <a:spLocks noRot="1" noChangeAspect="1" noMove="1" noResize="1" noEditPoints="1" noAdjustHandles="1" noChangeArrowheads="1" noChangeShapeType="1" noTextEdit="1"/>
              </p:cNvSpPr>
              <p:nvPr/>
            </p:nvSpPr>
            <p:spPr>
              <a:xfrm>
                <a:off x="6044857" y="2374099"/>
                <a:ext cx="966996" cy="29290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6084481" y="2667000"/>
                <a:ext cx="2957220" cy="54149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sz="1200" i="1">
                              <a:latin typeface="Cambria Math"/>
                            </a:rPr>
                          </m:ctrlPr>
                        </m:sSubSupPr>
                        <m:e>
                          <m:r>
                            <a:rPr lang="en-US" sz="1200" i="1">
                              <a:latin typeface="Cambria Math"/>
                            </a:rPr>
                            <m:t>𝜎</m:t>
                          </m:r>
                        </m:e>
                        <m:sub>
                          <m:r>
                            <a:rPr lang="en-US" sz="1200" i="1">
                              <a:latin typeface="Cambria Math"/>
                            </a:rPr>
                            <m:t>1,</m:t>
                          </m:r>
                          <m:sSub>
                            <m:sSubPr>
                              <m:ctrlPr>
                                <a:rPr lang="en-US" sz="1200" i="1">
                                  <a:latin typeface="Cambria Math"/>
                                </a:rPr>
                              </m:ctrlPr>
                            </m:sSubPr>
                            <m:e>
                              <m:r>
                                <a:rPr lang="en-US" sz="1200" i="1">
                                  <a:latin typeface="Cambria Math"/>
                                </a:rPr>
                                <m:t>𝜏</m:t>
                              </m:r>
                            </m:e>
                            <m:sub>
                              <m:r>
                                <a:rPr lang="en-US" sz="1200" i="1">
                                  <a:latin typeface="Cambria Math"/>
                                </a:rPr>
                                <m:t>2</m:t>
                              </m:r>
                            </m:sub>
                          </m:sSub>
                        </m:sub>
                        <m:sup>
                          <m:r>
                            <a:rPr lang="en-US" sz="1200" i="1">
                              <a:latin typeface="Cambria Math"/>
                            </a:rPr>
                            <m:t>2</m:t>
                          </m:r>
                        </m:sup>
                      </m:sSubSup>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i="1">
                                  <a:latin typeface="Cambria Math"/>
                                </a:rPr>
                                <m:t>−1+</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55" name="Rectangle 54"/>
              <p:cNvSpPr>
                <a:spLocks noRot="1" noChangeAspect="1" noMove="1" noResize="1" noEditPoints="1" noAdjustHandles="1" noChangeArrowheads="1" noChangeShapeType="1" noTextEdit="1"/>
              </p:cNvSpPr>
              <p:nvPr/>
            </p:nvSpPr>
            <p:spPr>
              <a:xfrm>
                <a:off x="6084481" y="2667000"/>
                <a:ext cx="2957220" cy="5414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084481" y="3132295"/>
                <a:ext cx="2960811"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a:latin typeface="Cambria Math"/>
                            </a:rPr>
                          </m:ctrlPr>
                        </m:sSubSupPr>
                        <m:e>
                          <m:r>
                            <a:rPr lang="en-US" sz="1200" i="1">
                              <a:latin typeface="Cambria Math"/>
                            </a:rPr>
                            <m:t>𝜎</m:t>
                          </m:r>
                        </m:e>
                        <m:sub>
                          <m:r>
                            <a:rPr lang="en-US" sz="1200" i="1">
                              <a:latin typeface="Cambria Math"/>
                            </a:rPr>
                            <m:t>2,</m:t>
                          </m:r>
                          <m:sSub>
                            <m:sSubPr>
                              <m:ctrlPr>
                                <a:rPr lang="en-US" sz="1200" i="1">
                                  <a:latin typeface="Cambria Math"/>
                                </a:rPr>
                              </m:ctrlPr>
                            </m:sSubPr>
                            <m:e>
                              <m:r>
                                <a:rPr lang="en-US" sz="1200" i="1">
                                  <a:latin typeface="Cambria Math"/>
                                </a:rPr>
                                <m:t>𝜏</m:t>
                              </m:r>
                            </m:e>
                            <m:sub>
                              <m:r>
                                <a:rPr lang="en-US" sz="1200" i="1">
                                  <a:latin typeface="Cambria Math"/>
                                </a:rPr>
                                <m:t>2</m:t>
                              </m:r>
                            </m:sub>
                          </m:sSub>
                        </m:sub>
                        <m:sup>
                          <m:r>
                            <a:rPr lang="en-US" sz="1200" i="1">
                              <a:latin typeface="Cambria Math"/>
                            </a:rPr>
                            <m:t>2</m:t>
                          </m:r>
                        </m:sup>
                      </m:sSubSup>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i="1">
                                  <a:latin typeface="Cambria Math"/>
                                </a:rPr>
                                <m:t>−1+</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56" name="Rectangle 55"/>
              <p:cNvSpPr>
                <a:spLocks noRot="1" noChangeAspect="1" noMove="1" noResize="1" noEditPoints="1" noAdjustHandles="1" noChangeArrowheads="1" noChangeShapeType="1" noTextEdit="1"/>
              </p:cNvSpPr>
              <p:nvPr/>
            </p:nvSpPr>
            <p:spPr>
              <a:xfrm>
                <a:off x="6084481" y="3132295"/>
                <a:ext cx="2960811" cy="54149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6084481" y="3589495"/>
                <a:ext cx="2960811"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a:latin typeface="Cambria Math"/>
                            </a:rPr>
                          </m:ctrlPr>
                        </m:sSubSupPr>
                        <m:e>
                          <m:r>
                            <a:rPr lang="en-US" sz="1200" i="1">
                              <a:latin typeface="Cambria Math"/>
                            </a:rPr>
                            <m:t>𝜎</m:t>
                          </m:r>
                        </m:e>
                        <m:sub>
                          <m:r>
                            <a:rPr lang="en-US" sz="1200" i="1">
                              <a:latin typeface="Cambria Math"/>
                            </a:rPr>
                            <m:t>3,</m:t>
                          </m:r>
                          <m:sSub>
                            <m:sSubPr>
                              <m:ctrlPr>
                                <a:rPr lang="en-US" sz="1200" i="1">
                                  <a:latin typeface="Cambria Math"/>
                                </a:rPr>
                              </m:ctrlPr>
                            </m:sSubPr>
                            <m:e>
                              <m:r>
                                <a:rPr lang="en-US" sz="1200" i="1">
                                  <a:latin typeface="Cambria Math"/>
                                </a:rPr>
                                <m:t>𝜏</m:t>
                              </m:r>
                            </m:e>
                            <m:sub>
                              <m:r>
                                <a:rPr lang="en-US" sz="1200" i="1">
                                  <a:latin typeface="Cambria Math"/>
                                </a:rPr>
                                <m:t>2</m:t>
                              </m:r>
                            </m:sub>
                          </m:sSub>
                        </m:sub>
                        <m:sup>
                          <m:r>
                            <a:rPr lang="en-US" sz="1200" i="1">
                              <a:latin typeface="Cambria Math"/>
                            </a:rPr>
                            <m:t>2</m:t>
                          </m:r>
                        </m:sup>
                      </m:sSubSup>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i="1">
                                  <a:latin typeface="Cambria Math"/>
                                </a:rPr>
                                <m:t>−1+</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57" name="Rectangle 56"/>
              <p:cNvSpPr>
                <a:spLocks noRot="1" noChangeAspect="1" noMove="1" noResize="1" noEditPoints="1" noAdjustHandles="1" noChangeArrowheads="1" noChangeShapeType="1" noTextEdit="1"/>
              </p:cNvSpPr>
              <p:nvPr/>
            </p:nvSpPr>
            <p:spPr>
              <a:xfrm>
                <a:off x="6084481" y="3589495"/>
                <a:ext cx="2960811" cy="54149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6044857" y="4046695"/>
                <a:ext cx="3022943"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a:rPr>
                          </m:ctrlPr>
                        </m:sSubPr>
                        <m:e>
                          <m:r>
                            <a:rPr lang="en-US" sz="1200" i="1">
                              <a:latin typeface="Cambria Math"/>
                            </a:rPr>
                            <m:t>𝜎</m:t>
                          </m:r>
                        </m:e>
                        <m:sub>
                          <m:r>
                            <a:rPr lang="en-US" sz="1200" i="1">
                              <a:latin typeface="Cambria Math"/>
                            </a:rPr>
                            <m:t>12,</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i="1">
                                  <a:latin typeface="Cambria Math"/>
                                </a:rPr>
                                <m:t>1−</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58" name="Rectangle 57"/>
              <p:cNvSpPr>
                <a:spLocks noRot="1" noChangeAspect="1" noMove="1" noResize="1" noEditPoints="1" noAdjustHandles="1" noChangeArrowheads="1" noChangeShapeType="1" noTextEdit="1"/>
              </p:cNvSpPr>
              <p:nvPr/>
            </p:nvSpPr>
            <p:spPr>
              <a:xfrm>
                <a:off x="6044857" y="4046695"/>
                <a:ext cx="3022943" cy="54149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084481" y="4503895"/>
                <a:ext cx="2907527"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a:rPr>
                          </m:ctrlPr>
                        </m:sSubPr>
                        <m:e>
                          <m:r>
                            <a:rPr lang="en-US" sz="1200" i="1">
                              <a:latin typeface="Cambria Math"/>
                            </a:rPr>
                            <m:t>𝜎</m:t>
                          </m:r>
                        </m:e>
                        <m:sub>
                          <m:r>
                            <a:rPr lang="en-US" sz="1200" i="1">
                              <a:latin typeface="Cambria Math"/>
                            </a:rPr>
                            <m:t>13,</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i="1">
                                  <a:latin typeface="Cambria Math"/>
                                </a:rPr>
                                <m:t>1−</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59" name="Rectangle 58"/>
              <p:cNvSpPr>
                <a:spLocks noRot="1" noChangeAspect="1" noMove="1" noResize="1" noEditPoints="1" noAdjustHandles="1" noChangeArrowheads="1" noChangeShapeType="1" noTextEdit="1"/>
              </p:cNvSpPr>
              <p:nvPr/>
            </p:nvSpPr>
            <p:spPr>
              <a:xfrm>
                <a:off x="6084481" y="4503895"/>
                <a:ext cx="2907527" cy="54149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084481" y="4953000"/>
                <a:ext cx="2911118"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a:rPr>
                          </m:ctrlPr>
                        </m:sSubPr>
                        <m:e>
                          <m:r>
                            <a:rPr lang="en-US" sz="1200" i="1">
                              <a:latin typeface="Cambria Math"/>
                            </a:rPr>
                            <m:t>𝜎</m:t>
                          </m:r>
                        </m:e>
                        <m:sub>
                          <m:r>
                            <a:rPr lang="en-US" sz="1200" i="1">
                              <a:latin typeface="Cambria Math"/>
                            </a:rPr>
                            <m:t>23,</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i="1">
                                  <a:latin typeface="Cambria Math"/>
                                </a:rPr>
                                <m:t>1−</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60" name="Rectangle 59"/>
              <p:cNvSpPr>
                <a:spLocks noRot="1" noChangeAspect="1" noMove="1" noResize="1" noEditPoints="1" noAdjustHandles="1" noChangeArrowheads="1" noChangeShapeType="1" noTextEdit="1"/>
              </p:cNvSpPr>
              <p:nvPr/>
            </p:nvSpPr>
            <p:spPr>
              <a:xfrm>
                <a:off x="6084481" y="4953000"/>
                <a:ext cx="2911118" cy="541495"/>
              </a:xfrm>
              <a:prstGeom prst="rect">
                <a:avLst/>
              </a:prstGeom>
              <a:blipFill rotWithShape="1">
                <a:blip r:embed="rId12"/>
                <a:stretch>
                  <a:fillRect/>
                </a:stretch>
              </a:blipFill>
            </p:spPr>
            <p:txBody>
              <a:bodyPr/>
              <a:lstStyle/>
              <a:p>
                <a:r>
                  <a:rPr lang="en-US">
                    <a:noFill/>
                  </a:rPr>
                  <a:t> </a:t>
                </a:r>
              </a:p>
            </p:txBody>
          </p:sp>
        </mc:Fallback>
      </mc:AlternateContent>
      <p:sp>
        <p:nvSpPr>
          <p:cNvPr id="61" name="Right Arrow 60"/>
          <p:cNvSpPr/>
          <p:nvPr/>
        </p:nvSpPr>
        <p:spPr>
          <a:xfrm>
            <a:off x="5559214" y="3493810"/>
            <a:ext cx="409444" cy="37223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2440961" y="2660072"/>
            <a:ext cx="2958250" cy="2185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084481" y="1900052"/>
            <a:ext cx="2911118" cy="3766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64" name="TextBox 63"/>
          <p:cNvSpPr txBox="1"/>
          <p:nvPr/>
        </p:nvSpPr>
        <p:spPr>
          <a:xfrm>
            <a:off x="2971800" y="2297668"/>
            <a:ext cx="1967205" cy="369332"/>
          </a:xfrm>
          <a:prstGeom prst="rect">
            <a:avLst/>
          </a:prstGeom>
          <a:noFill/>
        </p:spPr>
        <p:txBody>
          <a:bodyPr wrap="none" rtlCol="0">
            <a:spAutoFit/>
          </a:bodyPr>
          <a:lstStyle/>
          <a:p>
            <a:r>
              <a:rPr lang="en-US" dirty="0" smtClean="0"/>
              <a:t>Before speciation</a:t>
            </a:r>
            <a:endParaRPr lang="en-US" dirty="0"/>
          </a:p>
        </p:txBody>
      </p:sp>
      <p:sp>
        <p:nvSpPr>
          <p:cNvPr id="65" name="TextBox 64"/>
          <p:cNvSpPr txBox="1"/>
          <p:nvPr/>
        </p:nvSpPr>
        <p:spPr>
          <a:xfrm>
            <a:off x="6625178" y="1524000"/>
            <a:ext cx="1774845" cy="369332"/>
          </a:xfrm>
          <a:prstGeom prst="rect">
            <a:avLst/>
          </a:prstGeom>
          <a:noFill/>
        </p:spPr>
        <p:txBody>
          <a:bodyPr wrap="none" rtlCol="0">
            <a:spAutoFit/>
          </a:bodyPr>
          <a:lstStyle/>
          <a:p>
            <a:r>
              <a:rPr lang="en-US" dirty="0" smtClean="0"/>
              <a:t>After speciation</a:t>
            </a:r>
            <a:endParaRPr lang="en-US" dirty="0"/>
          </a:p>
        </p:txBody>
      </p:sp>
      <mc:AlternateContent xmlns:mc="http://schemas.openxmlformats.org/markup-compatibility/2006" xmlns:a14="http://schemas.microsoft.com/office/drawing/2010/main">
        <mc:Choice Requires="a14">
          <p:sp>
            <p:nvSpPr>
              <p:cNvPr id="66" name="Rectangle 65"/>
              <p:cNvSpPr/>
              <p:nvPr/>
            </p:nvSpPr>
            <p:spPr>
              <a:xfrm>
                <a:off x="2438400" y="2722741"/>
                <a:ext cx="963404" cy="292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i="1">
                              <a:latin typeface="Cambria Math"/>
                            </a:rPr>
                            <m:t>𝜇</m:t>
                          </m:r>
                        </m:e>
                        <m:sub>
                          <m:r>
                            <a:rPr lang="en-US" sz="1200" i="1">
                              <a:latin typeface="Cambria Math"/>
                            </a:rPr>
                            <m:t>1,</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sSub>
                        <m:sSubPr>
                          <m:ctrlPr>
                            <a:rPr lang="en-US" sz="1200" i="1" smtClean="0">
                              <a:latin typeface="Cambria Math"/>
                            </a:rPr>
                          </m:ctrlPr>
                        </m:sSubPr>
                        <m:e>
                          <m:r>
                            <a:rPr lang="en-US" sz="1200" i="1">
                              <a:latin typeface="Cambria Math"/>
                            </a:rPr>
                            <m:t>𝜇</m:t>
                          </m:r>
                        </m:e>
                        <m:sub>
                          <m:r>
                            <a:rPr lang="en-US" sz="1200" i="1">
                              <a:latin typeface="Cambria Math"/>
                            </a:rPr>
                            <m:t>1,0</m:t>
                          </m:r>
                        </m:sub>
                      </m:sSub>
                    </m:oMath>
                  </m:oMathPara>
                </a14:m>
                <a:endParaRPr lang="en-US" sz="1200" dirty="0"/>
              </a:p>
            </p:txBody>
          </p:sp>
        </mc:Choice>
        <mc:Fallback xmlns="">
          <p:sp>
            <p:nvSpPr>
              <p:cNvPr id="66" name="Rectangle 65"/>
              <p:cNvSpPr>
                <a:spLocks noRot="1" noChangeAspect="1" noMove="1" noResize="1" noEditPoints="1" noAdjustHandles="1" noChangeArrowheads="1" noChangeShapeType="1" noTextEdit="1"/>
              </p:cNvSpPr>
              <p:nvPr/>
            </p:nvSpPr>
            <p:spPr>
              <a:xfrm>
                <a:off x="2438400" y="2722741"/>
                <a:ext cx="963404" cy="292901"/>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438400" y="2971800"/>
                <a:ext cx="966996" cy="292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a:rPr>
                          </m:ctrlPr>
                        </m:sSubPr>
                        <m:e>
                          <m:r>
                            <a:rPr lang="en-US" sz="1200" i="1">
                              <a:latin typeface="Cambria Math"/>
                            </a:rPr>
                            <m:t>𝜇</m:t>
                          </m:r>
                        </m:e>
                        <m:sub>
                          <m:r>
                            <a:rPr lang="en-US" sz="1200" i="1">
                              <a:latin typeface="Cambria Math"/>
                            </a:rPr>
                            <m:t>2,</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sSub>
                        <m:sSubPr>
                          <m:ctrlPr>
                            <a:rPr lang="en-US" sz="1200" i="1">
                              <a:latin typeface="Cambria Math"/>
                            </a:rPr>
                          </m:ctrlPr>
                        </m:sSubPr>
                        <m:e>
                          <m:r>
                            <a:rPr lang="en-US" sz="1200" i="1">
                              <a:latin typeface="Cambria Math"/>
                            </a:rPr>
                            <m:t>𝜇</m:t>
                          </m:r>
                        </m:e>
                        <m:sub>
                          <m:r>
                            <a:rPr lang="en-US" sz="1200" i="1">
                              <a:latin typeface="Cambria Math"/>
                            </a:rPr>
                            <m:t>1,0</m:t>
                          </m:r>
                        </m:sub>
                      </m:sSub>
                    </m:oMath>
                  </m:oMathPara>
                </a14:m>
                <a:endParaRPr lang="en-US" sz="1200" dirty="0"/>
              </a:p>
            </p:txBody>
          </p:sp>
        </mc:Choice>
        <mc:Fallback xmlns="">
          <p:sp>
            <p:nvSpPr>
              <p:cNvPr id="67" name="Rectangle 66"/>
              <p:cNvSpPr>
                <a:spLocks noRot="1" noChangeAspect="1" noMove="1" noResize="1" noEditPoints="1" noAdjustHandles="1" noChangeArrowheads="1" noChangeShapeType="1" noTextEdit="1"/>
              </p:cNvSpPr>
              <p:nvPr/>
            </p:nvSpPr>
            <p:spPr>
              <a:xfrm>
                <a:off x="2438400" y="2971800"/>
                <a:ext cx="966996" cy="292901"/>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2438400" y="3312972"/>
                <a:ext cx="2957220"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a:rPr>
                          </m:ctrlPr>
                        </m:sSubSupPr>
                        <m:e>
                          <m:r>
                            <a:rPr lang="en-US" sz="1200" i="1">
                              <a:latin typeface="Cambria Math"/>
                            </a:rPr>
                            <m:t>𝜎</m:t>
                          </m:r>
                        </m:e>
                        <m:sub>
                          <m:r>
                            <a:rPr lang="en-US" sz="1200" i="1">
                              <a:latin typeface="Cambria Math"/>
                            </a:rPr>
                            <m:t>1,</m:t>
                          </m:r>
                          <m:sSub>
                            <m:sSubPr>
                              <m:ctrlPr>
                                <a:rPr lang="en-US" sz="1200" i="1">
                                  <a:latin typeface="Cambria Math"/>
                                </a:rPr>
                              </m:ctrlPr>
                            </m:sSubPr>
                            <m:e>
                              <m:r>
                                <a:rPr lang="en-US" sz="1200" i="1">
                                  <a:latin typeface="Cambria Math"/>
                                </a:rPr>
                                <m:t>𝜏</m:t>
                              </m:r>
                            </m:e>
                            <m:sub>
                              <m:r>
                                <a:rPr lang="en-US" sz="1200" i="1">
                                  <a:latin typeface="Cambria Math"/>
                                </a:rPr>
                                <m:t>2</m:t>
                              </m:r>
                            </m:sub>
                          </m:sSub>
                        </m:sub>
                        <m:sup>
                          <m:r>
                            <a:rPr lang="en-US" sz="1200" i="1">
                              <a:latin typeface="Cambria Math"/>
                            </a:rPr>
                            <m:t>2</m:t>
                          </m:r>
                        </m:sup>
                      </m:sSubSup>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b="0" i="1" smtClean="0">
                                  <a:latin typeface="Cambria Math"/>
                                </a:rPr>
                                <m:t>−</m:t>
                              </m:r>
                              <m:r>
                                <a:rPr lang="en-US" sz="1200" i="1">
                                  <a:latin typeface="Cambria Math"/>
                                </a:rPr>
                                <m:t>1</m:t>
                              </m:r>
                              <m:r>
                                <a:rPr lang="en-US" sz="1200" b="0" i="1" smtClean="0">
                                  <a:latin typeface="Cambria Math"/>
                                </a:rPr>
                                <m:t>+</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68" name="Rectangle 67"/>
              <p:cNvSpPr>
                <a:spLocks noRot="1" noChangeAspect="1" noMove="1" noResize="1" noEditPoints="1" noAdjustHandles="1" noChangeArrowheads="1" noChangeShapeType="1" noTextEdit="1"/>
              </p:cNvSpPr>
              <p:nvPr/>
            </p:nvSpPr>
            <p:spPr>
              <a:xfrm>
                <a:off x="2438400" y="3312972"/>
                <a:ext cx="2957220" cy="54149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2438400" y="3770172"/>
                <a:ext cx="2960811"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a:rPr>
                          </m:ctrlPr>
                        </m:sSubSupPr>
                        <m:e>
                          <m:r>
                            <a:rPr lang="en-US" sz="1200" i="1">
                              <a:latin typeface="Cambria Math"/>
                            </a:rPr>
                            <m:t>𝜎</m:t>
                          </m:r>
                        </m:e>
                        <m:sub>
                          <m:r>
                            <a:rPr lang="en-US" sz="1200" i="1">
                              <a:latin typeface="Cambria Math"/>
                            </a:rPr>
                            <m:t>2,</m:t>
                          </m:r>
                          <m:sSub>
                            <m:sSubPr>
                              <m:ctrlPr>
                                <a:rPr lang="en-US" sz="1200" i="1">
                                  <a:latin typeface="Cambria Math"/>
                                </a:rPr>
                              </m:ctrlPr>
                            </m:sSubPr>
                            <m:e>
                              <m:r>
                                <a:rPr lang="en-US" sz="1200" i="1">
                                  <a:latin typeface="Cambria Math"/>
                                </a:rPr>
                                <m:t>𝜏</m:t>
                              </m:r>
                            </m:e>
                            <m:sub>
                              <m:r>
                                <a:rPr lang="en-US" sz="1200" i="1">
                                  <a:latin typeface="Cambria Math"/>
                                </a:rPr>
                                <m:t>2</m:t>
                              </m:r>
                            </m:sub>
                          </m:sSub>
                        </m:sub>
                        <m:sup>
                          <m:r>
                            <a:rPr lang="en-US" sz="1200" i="1">
                              <a:latin typeface="Cambria Math"/>
                            </a:rPr>
                            <m:t>2</m:t>
                          </m:r>
                        </m:sup>
                      </m:sSubSup>
                      <m:r>
                        <a:rPr lang="en-US" sz="1200" i="1">
                          <a:latin typeface="Cambria Math"/>
                        </a:rPr>
                        <m:t>=</m:t>
                      </m:r>
                      <m:f>
                        <m:fPr>
                          <m:ctrlPr>
                            <a:rPr lang="en-US" sz="1200" i="1">
                              <a:latin typeface="Cambria Math"/>
                            </a:rPr>
                          </m:ctrlPr>
                        </m:fPr>
                        <m:num>
                          <m:r>
                            <a:rPr lang="en-US" sz="1200" i="1">
                              <a:latin typeface="Cambria Math"/>
                            </a:rPr>
                            <m:t>𝐺</m:t>
                          </m:r>
                          <m:d>
                            <m:dPr>
                              <m:ctrlPr>
                                <a:rPr lang="en-US" sz="1200" i="1">
                                  <a:latin typeface="Cambria Math"/>
                                </a:rPr>
                              </m:ctrlPr>
                            </m:dPr>
                            <m:e>
                              <m:r>
                                <a:rPr lang="en-US" sz="1200" b="0" i="1" smtClean="0">
                                  <a:latin typeface="Cambria Math"/>
                                </a:rPr>
                                <m:t>−</m:t>
                              </m:r>
                              <m:r>
                                <a:rPr lang="en-US" sz="1200" i="1">
                                  <a:latin typeface="Cambria Math"/>
                                </a:rPr>
                                <m:t>1</m:t>
                              </m:r>
                              <m:r>
                                <a:rPr lang="en-US" sz="1200" b="0" i="1" smtClean="0">
                                  <a:latin typeface="Cambria Math"/>
                                </a:rPr>
                                <m:t>+</m:t>
                              </m:r>
                              <m:sSup>
                                <m:sSupPr>
                                  <m:ctrlPr>
                                    <a:rPr lang="en-US" sz="1200" i="1">
                                      <a:latin typeface="Cambria Math"/>
                                    </a:rPr>
                                  </m:ctrlPr>
                                </m:sSupPr>
                                <m:e>
                                  <m:r>
                                    <a:rPr lang="en-US" sz="1200" i="1">
                                      <a:latin typeface="Cambria Math"/>
                                    </a:rPr>
                                    <m:t>𝑒</m:t>
                                  </m:r>
                                </m:e>
                                <m: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r>
                                        <a:rPr lang="en-US" sz="1200" i="1">
                                          <a:latin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e>
                                  </m:d>
                                </m:sup>
                              </m:sSup>
                              <m:r>
                                <a:rPr lang="en-US" sz="1200" i="1">
                                  <a:latin typeface="Cambria Math"/>
                                </a:rPr>
                                <m:t>+4</m:t>
                              </m:r>
                              <m:r>
                                <a:rPr lang="en-US" sz="1200" i="1">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i="1">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i="1">
                              <a:latin typeface="Cambria Math"/>
                            </a:rPr>
                            <m:t>8</m:t>
                          </m:r>
                          <m:r>
                            <a:rPr lang="en-US" sz="1200" i="1">
                              <a:latin typeface="Cambria Math"/>
                            </a:rPr>
                            <m:t>𝑛𝑆</m:t>
                          </m:r>
                        </m:den>
                      </m:f>
                    </m:oMath>
                  </m:oMathPara>
                </a14:m>
                <a:endParaRPr lang="en-US" sz="1200" dirty="0"/>
              </a:p>
            </p:txBody>
          </p:sp>
        </mc:Choice>
        <mc:Fallback xmlns="">
          <p:sp>
            <p:nvSpPr>
              <p:cNvPr id="69" name="Rectangle 68"/>
              <p:cNvSpPr>
                <a:spLocks noRot="1" noChangeAspect="1" noMove="1" noResize="1" noEditPoints="1" noAdjustHandles="1" noChangeArrowheads="1" noChangeShapeType="1" noTextEdit="1"/>
              </p:cNvSpPr>
              <p:nvPr/>
            </p:nvSpPr>
            <p:spPr>
              <a:xfrm>
                <a:off x="2438400" y="3770172"/>
                <a:ext cx="2960811" cy="54149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2440961" y="4259105"/>
                <a:ext cx="2907527" cy="541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i="1">
                              <a:latin typeface="Cambria Math"/>
                            </a:rPr>
                            <m:t>𝜎</m:t>
                          </m:r>
                        </m:e>
                        <m:sub>
                          <m:r>
                            <a:rPr lang="en-US" sz="1200" i="1">
                              <a:latin typeface="Cambria Math"/>
                            </a:rPr>
                            <m:t>12,</m:t>
                          </m:r>
                          <m:sSub>
                            <m:sSubPr>
                              <m:ctrlPr>
                                <a:rPr lang="en-US" sz="1200" i="1">
                                  <a:latin typeface="Cambria Math"/>
                                </a:rPr>
                              </m:ctrlPr>
                            </m:sSubPr>
                            <m:e>
                              <m:r>
                                <a:rPr lang="en-US" sz="1200" i="1">
                                  <a:latin typeface="Cambria Math"/>
                                </a:rPr>
                                <m:t>𝜏</m:t>
                              </m:r>
                            </m:e>
                            <m:sub>
                              <m:r>
                                <a:rPr lang="en-US" sz="1200" i="1">
                                  <a:latin typeface="Cambria Math"/>
                                </a:rPr>
                                <m:t>2</m:t>
                              </m:r>
                            </m:sub>
                          </m:sSub>
                        </m:sub>
                      </m:sSub>
                      <m:r>
                        <a:rPr lang="en-US" sz="1200" i="1">
                          <a:latin typeface="Cambria Math"/>
                        </a:rPr>
                        <m:t>=</m:t>
                      </m:r>
                      <m:f>
                        <m:fPr>
                          <m:ctrlPr>
                            <a:rPr lang="en-US" sz="1200" i="1" smtClean="0">
                              <a:latin typeface="Cambria Math"/>
                            </a:rPr>
                          </m:ctrlPr>
                        </m:fPr>
                        <m:num>
                          <m:r>
                            <a:rPr lang="en-US" sz="1200" b="0" i="1" smtClean="0">
                              <a:latin typeface="Cambria Math"/>
                            </a:rPr>
                            <m:t>𝐺</m:t>
                          </m:r>
                          <m:d>
                            <m:dPr>
                              <m:ctrlPr>
                                <a:rPr lang="en-US" sz="1200" b="0" i="1" smtClean="0">
                                  <a:latin typeface="Cambria Math"/>
                                </a:rPr>
                              </m:ctrlPr>
                            </m:dPr>
                            <m:e>
                              <m:r>
                                <a:rPr lang="en-US" sz="1200" b="0" i="1" smtClean="0">
                                  <a:latin typeface="Cambria Math"/>
                                </a:rPr>
                                <m:t>1−</m:t>
                              </m:r>
                              <m:sSup>
                                <m:sSupPr>
                                  <m:ctrlPr>
                                    <a:rPr lang="en-US" sz="1200" b="0" i="1" smtClean="0">
                                      <a:latin typeface="Cambria Math"/>
                                    </a:rPr>
                                  </m:ctrlPr>
                                </m:sSupPr>
                                <m:e>
                                  <m:r>
                                    <a:rPr lang="en-US" sz="1200" b="0" i="1" smtClean="0">
                                      <a:latin typeface="Cambria Math"/>
                                    </a:rPr>
                                    <m:t>𝑒</m:t>
                                  </m:r>
                                </m:e>
                                <m:sup>
                                  <m:r>
                                    <a:rPr lang="en-US" sz="1200" b="0" i="1" smtClean="0">
                                      <a:latin typeface="Cambria Math"/>
                                    </a:rPr>
                                    <m:t>4</m:t>
                                  </m:r>
                                  <m:r>
                                    <a:rPr lang="en-US" sz="1200" b="0" i="1" smtClean="0">
                                      <a:latin typeface="Cambria Math"/>
                                    </a:rPr>
                                    <m:t>𝑆</m:t>
                                  </m:r>
                                  <m:d>
                                    <m:dPr>
                                      <m:ctrlPr>
                                        <a:rPr lang="en-US" sz="1200" b="0" i="1" smtClean="0">
                                          <a:latin typeface="Cambria Math"/>
                                        </a:rPr>
                                      </m:ctrlPr>
                                    </m:dPr>
                                    <m:e>
                                      <m:sSub>
                                        <m:sSubPr>
                                          <m:ctrlPr>
                                            <a:rPr lang="en-US" sz="1200" b="0" i="1" smtClean="0">
                                              <a:latin typeface="Cambria Math"/>
                                            </a:rPr>
                                          </m:ctrlPr>
                                        </m:sSubPr>
                                        <m:e>
                                          <m:r>
                                            <a:rPr lang="en-US" sz="1200" b="0" i="1" smtClean="0">
                                              <a:latin typeface="Cambria Math"/>
                                              <a:ea typeface="Cambria Math"/>
                                            </a:rPr>
                                            <m:t>𝜏</m:t>
                                          </m:r>
                                        </m:e>
                                        <m:sub>
                                          <m:r>
                                            <a:rPr lang="en-US" sz="1200" b="0" i="1" smtClean="0">
                                              <a:latin typeface="Cambria Math"/>
                                            </a:rPr>
                                            <m:t>2</m:t>
                                          </m:r>
                                        </m:sub>
                                      </m:sSub>
                                      <m:r>
                                        <a:rPr lang="en-US" sz="1200" b="0" i="1" smtClean="0">
                                          <a:latin typeface="Cambria Math"/>
                                        </a:rPr>
                                        <m:t>−</m:t>
                                      </m:r>
                                      <m:sSub>
                                        <m:sSubPr>
                                          <m:ctrlPr>
                                            <a:rPr lang="en-US" sz="1200" i="1">
                                              <a:latin typeface="Cambria Math"/>
                                            </a:rPr>
                                          </m:ctrlPr>
                                        </m:sSubPr>
                                        <m:e>
                                          <m:r>
                                            <a:rPr lang="en-US" sz="1200" i="1">
                                              <a:latin typeface="Cambria Math"/>
                                              <a:ea typeface="Cambria Math"/>
                                            </a:rPr>
                                            <m:t>𝜏</m:t>
                                          </m:r>
                                        </m:e>
                                        <m:sub>
                                          <m:r>
                                            <a:rPr lang="en-US" sz="1200" b="0" i="1" smtClean="0">
                                              <a:latin typeface="Cambria Math"/>
                                              <a:ea typeface="Cambria Math"/>
                                            </a:rPr>
                                            <m:t>1</m:t>
                                          </m:r>
                                        </m:sub>
                                      </m:sSub>
                                    </m:e>
                                  </m:d>
                                </m:sup>
                              </m:sSup>
                              <m:r>
                                <a:rPr lang="en-US" sz="1200" b="0" i="1" smtClean="0">
                                  <a:latin typeface="Cambria Math"/>
                                </a:rPr>
                                <m:t>+4</m:t>
                              </m:r>
                              <m:r>
                                <a:rPr lang="en-US" sz="1200" b="0" i="1" smtClean="0">
                                  <a:latin typeface="Cambria Math"/>
                                </a:rPr>
                                <m:t>𝑆</m:t>
                              </m:r>
                              <m:d>
                                <m:dPr>
                                  <m:ctrlPr>
                                    <a:rPr lang="en-US" sz="1200" i="1">
                                      <a:latin typeface="Cambria Math"/>
                                    </a:rPr>
                                  </m:ctrlPr>
                                </m:dPr>
                                <m:e>
                                  <m:sSub>
                                    <m:sSubPr>
                                      <m:ctrlPr>
                                        <a:rPr lang="en-US" sz="1200" i="1">
                                          <a:latin typeface="Cambria Math"/>
                                        </a:rPr>
                                      </m:ctrlPr>
                                    </m:sSubPr>
                                    <m:e>
                                      <m:r>
                                        <a:rPr lang="en-US" sz="1200" i="1">
                                          <a:latin typeface="Cambria Math"/>
                                          <a:ea typeface="Cambria Math"/>
                                        </a:rPr>
                                        <m:t>𝜏</m:t>
                                      </m:r>
                                    </m:e>
                                    <m:sub>
                                      <m:r>
                                        <a:rPr lang="en-US" sz="1200" i="1">
                                          <a:latin typeface="Cambria Math"/>
                                          <a:ea typeface="Cambria Math"/>
                                        </a:rPr>
                                        <m:t>1</m:t>
                                      </m:r>
                                    </m:sub>
                                  </m:sSub>
                                  <m:r>
                                    <a:rPr lang="en-US" sz="1200" b="0" i="1" smtClean="0">
                                      <a:latin typeface="Cambria Math"/>
                                      <a:ea typeface="Cambria Math"/>
                                    </a:rPr>
                                    <m:t>+</m:t>
                                  </m:r>
                                  <m:sSub>
                                    <m:sSubPr>
                                      <m:ctrlPr>
                                        <a:rPr lang="en-US" sz="1200" i="1">
                                          <a:latin typeface="Cambria Math"/>
                                        </a:rPr>
                                      </m:ctrlPr>
                                    </m:sSubPr>
                                    <m:e>
                                      <m:r>
                                        <a:rPr lang="en-US" sz="1200" i="1">
                                          <a:latin typeface="Cambria Math"/>
                                          <a:ea typeface="Cambria Math"/>
                                        </a:rPr>
                                        <m:t>𝜏</m:t>
                                      </m:r>
                                    </m:e>
                                    <m:sub>
                                      <m:r>
                                        <a:rPr lang="en-US" sz="1200" i="1">
                                          <a:latin typeface="Cambria Math"/>
                                        </a:rPr>
                                        <m:t>2</m:t>
                                      </m:r>
                                    </m:sub>
                                  </m:sSub>
                                </m:e>
                              </m:d>
                            </m:e>
                          </m:d>
                        </m:num>
                        <m:den>
                          <m:r>
                            <a:rPr lang="en-US" sz="1200" b="0" i="1" smtClean="0">
                              <a:latin typeface="Cambria Math"/>
                            </a:rPr>
                            <m:t>8</m:t>
                          </m:r>
                          <m:r>
                            <a:rPr lang="en-US" sz="1200" b="0" i="1" smtClean="0">
                              <a:latin typeface="Cambria Math"/>
                            </a:rPr>
                            <m:t>𝑛𝑆</m:t>
                          </m:r>
                        </m:den>
                      </m:f>
                    </m:oMath>
                  </m:oMathPara>
                </a14:m>
                <a:endParaRPr lang="en-US" sz="1200" dirty="0"/>
              </a:p>
            </p:txBody>
          </p:sp>
        </mc:Choice>
        <mc:Fallback xmlns="">
          <p:sp>
            <p:nvSpPr>
              <p:cNvPr id="70" name="Rectangle 69"/>
              <p:cNvSpPr>
                <a:spLocks noRot="1" noChangeAspect="1" noMove="1" noResize="1" noEditPoints="1" noAdjustHandles="1" noChangeArrowheads="1" noChangeShapeType="1" noTextEdit="1"/>
              </p:cNvSpPr>
              <p:nvPr/>
            </p:nvSpPr>
            <p:spPr>
              <a:xfrm>
                <a:off x="2440961" y="4259105"/>
                <a:ext cx="2907527" cy="541495"/>
              </a:xfrm>
              <a:prstGeom prst="rect">
                <a:avLst/>
              </a:prstGeom>
              <a:blipFill rotWithShape="1">
                <a:blip r:embed="rId17"/>
                <a:stretch>
                  <a:fillRect/>
                </a:stretch>
              </a:blipFill>
            </p:spPr>
            <p:txBody>
              <a:bodyPr/>
              <a:lstStyle/>
              <a:p>
                <a:r>
                  <a:rPr lang="en-US">
                    <a:noFill/>
                  </a:rPr>
                  <a:t> </a:t>
                </a:r>
              </a:p>
            </p:txBody>
          </p:sp>
        </mc:Fallback>
      </mc:AlternateContent>
      <p:sp>
        <p:nvSpPr>
          <p:cNvPr id="35"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Integrating evolutionary history</a:t>
            </a:r>
          </a:p>
        </p:txBody>
      </p:sp>
      <p:sp>
        <p:nvSpPr>
          <p:cNvPr id="40" name="Up-Down Arrow 39"/>
          <p:cNvSpPr/>
          <p:nvPr/>
        </p:nvSpPr>
        <p:spPr>
          <a:xfrm>
            <a:off x="1309123" y="2730446"/>
            <a:ext cx="242316" cy="868671"/>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1604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18246" y="2338899"/>
            <a:ext cx="2169255" cy="1708574"/>
            <a:chOff x="686550" y="2438400"/>
            <a:chExt cx="1599450" cy="1708574"/>
          </a:xfrm>
        </p:grpSpPr>
        <p:cxnSp>
          <p:nvCxnSpPr>
            <p:cNvPr id="46" name="Straight Connector 45"/>
            <p:cNvCxnSpPr/>
            <p:nvPr/>
          </p:nvCxnSpPr>
          <p:spPr>
            <a:xfrm>
              <a:off x="686550" y="3106984"/>
              <a:ext cx="540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62718" y="4133129"/>
              <a:ext cx="523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24816" y="3706446"/>
              <a:ext cx="540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23466" y="2455246"/>
              <a:ext cx="10606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759717" y="3253976"/>
              <a:ext cx="5262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232405" y="2438400"/>
              <a:ext cx="298" cy="1286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759717" y="3237523"/>
              <a:ext cx="2777" cy="909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a:endCxn id="42" idx="0"/>
          </p:cNvCxnSpPr>
          <p:nvPr/>
        </p:nvCxnSpPr>
        <p:spPr>
          <a:xfrm>
            <a:off x="327151" y="3026485"/>
            <a:ext cx="29522" cy="229540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3" idx="0"/>
          </p:cNvCxnSpPr>
          <p:nvPr/>
        </p:nvCxnSpPr>
        <p:spPr>
          <a:xfrm>
            <a:off x="1058966" y="3047795"/>
            <a:ext cx="36324" cy="227409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4" idx="0"/>
          </p:cNvCxnSpPr>
          <p:nvPr/>
        </p:nvCxnSpPr>
        <p:spPr>
          <a:xfrm>
            <a:off x="1775612" y="3592151"/>
            <a:ext cx="38511" cy="172974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17211" y="4025195"/>
            <a:ext cx="11875" cy="131816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8375" y="5230541"/>
            <a:ext cx="2102586" cy="80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7433" y="5321892"/>
            <a:ext cx="298480" cy="338554"/>
          </a:xfrm>
          <a:prstGeom prst="rect">
            <a:avLst/>
          </a:prstGeom>
          <a:noFill/>
        </p:spPr>
        <p:txBody>
          <a:bodyPr wrap="none" rtlCol="0">
            <a:spAutoFit/>
          </a:bodyPr>
          <a:lstStyle/>
          <a:p>
            <a:r>
              <a:rPr lang="en-US" sz="1600" b="1" dirty="0" smtClean="0">
                <a:solidFill>
                  <a:schemeClr val="tx1">
                    <a:lumMod val="50000"/>
                    <a:lumOff val="50000"/>
                  </a:schemeClr>
                </a:solidFill>
              </a:rPr>
              <a:t>0</a:t>
            </a:r>
            <a:endParaRPr lang="en-US" sz="1600" b="1"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3" name="TextBox 42"/>
              <p:cNvSpPr txBox="1"/>
              <p:nvPr/>
            </p:nvSpPr>
            <p:spPr>
              <a:xfrm>
                <a:off x="872857" y="5321892"/>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𝟏</m:t>
                          </m:r>
                        </m:sub>
                      </m:sSub>
                    </m:oMath>
                  </m:oMathPara>
                </a14:m>
                <a:endParaRPr lang="en-US" sz="1600" b="1" dirty="0">
                  <a:solidFill>
                    <a:schemeClr val="tx1">
                      <a:lumMod val="50000"/>
                      <a:lumOff val="50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72857" y="5321892"/>
                <a:ext cx="444865"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591690" y="5321892"/>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𝟐</m:t>
                          </m:r>
                        </m:sub>
                      </m:sSub>
                    </m:oMath>
                  </m:oMathPara>
                </a14:m>
                <a:endParaRPr lang="en-US" sz="1600" b="1" dirty="0">
                  <a:solidFill>
                    <a:schemeClr val="tx1">
                      <a:lumMod val="50000"/>
                      <a:lumOff val="50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591690" y="5321892"/>
                <a:ext cx="444865" cy="33855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223247" y="5321892"/>
                <a:ext cx="4448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lumMod val="50000"/>
                                  <a:lumOff val="50000"/>
                                </a:schemeClr>
                              </a:solidFill>
                              <a:latin typeface="Cambria Math"/>
                              <a:ea typeface="Cambria Math"/>
                            </a:rPr>
                          </m:ctrlPr>
                        </m:sSubPr>
                        <m:e>
                          <m:r>
                            <a:rPr lang="en-US" sz="1600" b="1" i="1" dirty="0" smtClean="0">
                              <a:solidFill>
                                <a:schemeClr val="tx1">
                                  <a:lumMod val="50000"/>
                                  <a:lumOff val="50000"/>
                                </a:schemeClr>
                              </a:solidFill>
                              <a:latin typeface="Cambria Math"/>
                              <a:ea typeface="Cambria Math"/>
                            </a:rPr>
                            <m:t>𝝉</m:t>
                          </m:r>
                        </m:e>
                        <m:sub>
                          <m:r>
                            <a:rPr lang="en-US" sz="1600" b="1" i="1" dirty="0" smtClean="0">
                              <a:solidFill>
                                <a:schemeClr val="tx1">
                                  <a:lumMod val="50000"/>
                                  <a:lumOff val="50000"/>
                                </a:schemeClr>
                              </a:solidFill>
                              <a:latin typeface="Cambria Math"/>
                              <a:ea typeface="Cambria Math"/>
                            </a:rPr>
                            <m:t>𝟑</m:t>
                          </m:r>
                        </m:sub>
                      </m:sSub>
                    </m:oMath>
                  </m:oMathPara>
                </a14:m>
                <a:endParaRPr lang="en-US" sz="1600" b="1" dirty="0">
                  <a:solidFill>
                    <a:schemeClr val="tx1">
                      <a:lumMod val="50000"/>
                      <a:lumOff val="50000"/>
                    </a:schemeClr>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223247" y="5321892"/>
                <a:ext cx="444865" cy="338554"/>
              </a:xfrm>
              <a:prstGeom prst="rect">
                <a:avLst/>
              </a:prstGeom>
              <a:blipFill rotWithShape="1">
                <a:blip r:embed="rId4"/>
                <a:stretch>
                  <a:fillRect/>
                </a:stretch>
              </a:blipFill>
            </p:spPr>
            <p:txBody>
              <a:bodyPr/>
              <a:lstStyle/>
              <a:p>
                <a:r>
                  <a:rPr lang="en-US">
                    <a:noFill/>
                  </a:rPr>
                  <a:t> </a:t>
                </a:r>
              </a:p>
            </p:txBody>
          </p:sp>
        </mc:Fallback>
      </mc:AlternateContent>
      <p:sp>
        <p:nvSpPr>
          <p:cNvPr id="55" name="Rectangle 54"/>
          <p:cNvSpPr/>
          <p:nvPr/>
        </p:nvSpPr>
        <p:spPr>
          <a:xfrm>
            <a:off x="3235282" y="1881699"/>
            <a:ext cx="5205045" cy="3766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2" name="Rectangle 61"/>
              <p:cNvSpPr/>
              <p:nvPr/>
            </p:nvSpPr>
            <p:spPr>
              <a:xfrm>
                <a:off x="3193964" y="2670181"/>
                <a:ext cx="5332037" cy="394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800" i="1">
                              <a:latin typeface="Cambria Math"/>
                            </a:rPr>
                          </m:ctrlPr>
                        </m:sSubSupPr>
                        <m:e>
                          <m:r>
                            <a:rPr lang="en-US" sz="800" i="1">
                              <a:latin typeface="Cambria Math"/>
                            </a:rPr>
                            <m:t>𝜎</m:t>
                          </m:r>
                        </m:e>
                        <m:sub>
                          <m:r>
                            <a:rPr lang="en-US" sz="800" i="1">
                              <a:latin typeface="Cambria Math"/>
                            </a:rPr>
                            <m:t>1,</m:t>
                          </m:r>
                          <m:sSub>
                            <m:sSubPr>
                              <m:ctrlPr>
                                <a:rPr lang="en-US" sz="800" i="1">
                                  <a:latin typeface="Cambria Math"/>
                                </a:rPr>
                              </m:ctrlPr>
                            </m:sSubPr>
                            <m:e>
                              <m:r>
                                <a:rPr lang="en-US" sz="800" i="1">
                                  <a:latin typeface="Cambria Math"/>
                                </a:rPr>
                                <m:t>𝜏</m:t>
                              </m:r>
                            </m:e>
                            <m:sub>
                              <m:r>
                                <a:rPr lang="en-US" sz="800" i="1">
                                  <a:latin typeface="Cambria Math"/>
                                </a:rPr>
                                <m:t>3</m:t>
                              </m:r>
                            </m:sub>
                          </m:sSub>
                        </m:sub>
                        <m:sup>
                          <m:r>
                            <a:rPr lang="en-US" sz="800" i="1">
                              <a:latin typeface="Cambria Math"/>
                            </a:rPr>
                            <m:t>2</m:t>
                          </m:r>
                        </m:sup>
                      </m:sSubSup>
                      <m:r>
                        <a:rPr lang="en-US" sz="800" i="1">
                          <a:latin typeface="Cambria Math"/>
                        </a:rPr>
                        <m:t>=</m:t>
                      </m:r>
                      <m:f>
                        <m:fPr>
                          <m:ctrlPr>
                            <a:rPr lang="en-US" sz="800" i="1">
                              <a:latin typeface="Cambria Math"/>
                            </a:rPr>
                          </m:ctrlPr>
                        </m:fPr>
                        <m:num>
                          <m:r>
                            <a:rPr lang="en-US" sz="800" i="1">
                              <a:latin typeface="Cambria Math"/>
                            </a:rPr>
                            <m:t>𝐺</m:t>
                          </m:r>
                          <m:r>
                            <a:rPr lang="en-US" sz="800" i="1">
                              <a:latin typeface="Cambria Math"/>
                            </a:rPr>
                            <m:t>(−17+</m:t>
                          </m:r>
                          <m:sSup>
                            <m:sSupPr>
                              <m:ctrlPr>
                                <a:rPr lang="en-US" sz="800" i="1">
                                  <a:latin typeface="Cambria Math"/>
                                </a:rPr>
                              </m:ctrlPr>
                            </m:sSupPr>
                            <m:e>
                              <m:r>
                                <a:rPr lang="en-US" sz="800" i="1">
                                  <a:latin typeface="Cambria Math"/>
                                </a:rPr>
                                <m:t>ⅇ</m:t>
                              </m:r>
                            </m:e>
                            <m:sup>
                              <m:r>
                                <a:rPr lang="en-US" sz="800" i="1">
                                  <a:latin typeface="Cambria Math"/>
                                </a:rPr>
                                <m:t>4</m:t>
                              </m:r>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3</m:t>
                                  </m:r>
                                </m:num>
                                <m:den>
                                  <m:r>
                                    <a:rPr lang="en-US" sz="800" i="1">
                                      <a:latin typeface="Cambria Math"/>
                                    </a:rPr>
                                    <m:t>2</m:t>
                                  </m:r>
                                </m:den>
                              </m:f>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up>
                          </m:sSup>
                          <m:r>
                            <a:rPr lang="en-US" sz="800" i="1">
                              <a:latin typeface="Cambria Math"/>
                            </a:rPr>
                            <m:t>+12</m:t>
                          </m:r>
                          <m:sSup>
                            <m:sSupPr>
                              <m:ctrlPr>
                                <a:rPr lang="en-US" sz="800" i="1">
                                  <a:latin typeface="Cambria Math"/>
                                </a:rPr>
                              </m:ctrlPr>
                            </m:sSupPr>
                            <m:e>
                              <m:r>
                                <a:rPr lang="en-US" sz="800" i="1">
                                  <a:latin typeface="Cambria Math"/>
                                </a:rPr>
                                <m:t>ⅇ</m:t>
                              </m:r>
                            </m:e>
                            <m:sup>
                              <m:r>
                                <a:rPr lang="en-US" sz="800" i="1">
                                  <a:latin typeface="Cambria Math"/>
                                </a:rPr>
                                <m:t>3</m:t>
                              </m:r>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−4</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1</m:t>
                                  </m:r>
                                </m:num>
                                <m:den>
                                  <m:r>
                                    <a:rPr lang="en-US" sz="800" i="1">
                                      <a:latin typeface="Cambria Math"/>
                                    </a:rPr>
                                    <m:t>2</m:t>
                                  </m:r>
                                </m:den>
                              </m:f>
                              <m:r>
                                <a:rPr lang="en-US" sz="800" i="1">
                                  <a:latin typeface="Cambria Math"/>
                                </a:rPr>
                                <m:t>𝑆</m:t>
                              </m:r>
                              <m:r>
                                <a:rPr lang="en-US" sz="800" i="1">
                                  <a:latin typeface="Cambria Math"/>
                                </a:rPr>
                                <m:t>(5</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−8</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+12</m:t>
                          </m:r>
                          <m:r>
                            <a:rPr lang="en-US" sz="800" i="1">
                              <a:latin typeface="Cambria Math"/>
                            </a:rPr>
                            <m:t>𝑆</m:t>
                          </m:r>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+2</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num>
                        <m:den>
                          <m:r>
                            <a:rPr lang="en-US" sz="800" i="1">
                              <a:latin typeface="Cambria Math"/>
                            </a:rPr>
                            <m:t>72</m:t>
                          </m:r>
                          <m:r>
                            <a:rPr lang="en-US" sz="800" i="1">
                              <a:latin typeface="Cambria Math"/>
                            </a:rPr>
                            <m:t>𝑛𝑆</m:t>
                          </m:r>
                        </m:den>
                      </m:f>
                    </m:oMath>
                  </m:oMathPara>
                </a14:m>
                <a:endParaRPr lang="en-US" sz="800" dirty="0"/>
              </a:p>
            </p:txBody>
          </p:sp>
        </mc:Choice>
        <mc:Fallback xmlns="">
          <p:sp>
            <p:nvSpPr>
              <p:cNvPr id="62" name="Rectangle 61"/>
              <p:cNvSpPr>
                <a:spLocks noRot="1" noChangeAspect="1" noMove="1" noResize="1" noEditPoints="1" noAdjustHandles="1" noChangeArrowheads="1" noChangeShapeType="1" noTextEdit="1"/>
              </p:cNvSpPr>
              <p:nvPr/>
            </p:nvSpPr>
            <p:spPr>
              <a:xfrm>
                <a:off x="3193964" y="2670181"/>
                <a:ext cx="5332037" cy="39478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193964" y="3948135"/>
                <a:ext cx="4647683" cy="394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800" i="1" smtClean="0">
                              <a:latin typeface="Cambria Math"/>
                            </a:rPr>
                          </m:ctrlPr>
                        </m:sSubPr>
                        <m:e>
                          <m:r>
                            <a:rPr lang="en-US" sz="800" i="1">
                              <a:latin typeface="Cambria Math"/>
                            </a:rPr>
                            <m:t>𝜎</m:t>
                          </m:r>
                        </m:e>
                        <m:sub>
                          <m:r>
                            <a:rPr lang="en-US" sz="800" i="1">
                              <a:latin typeface="Cambria Math"/>
                            </a:rPr>
                            <m:t>12,</m:t>
                          </m:r>
                          <m:sSub>
                            <m:sSubPr>
                              <m:ctrlPr>
                                <a:rPr lang="en-US" sz="800" i="1">
                                  <a:latin typeface="Cambria Math"/>
                                </a:rPr>
                              </m:ctrlPr>
                            </m:sSubPr>
                            <m:e>
                              <m:r>
                                <a:rPr lang="en-US" sz="800" i="1">
                                  <a:latin typeface="Cambria Math"/>
                                </a:rPr>
                                <m:t>𝜏</m:t>
                              </m:r>
                            </m:e>
                            <m:sub>
                              <m:r>
                                <a:rPr lang="en-US" sz="800" b="0" i="1" smtClean="0">
                                  <a:latin typeface="Cambria Math"/>
                                </a:rPr>
                                <m:t>3</m:t>
                              </m:r>
                            </m:sub>
                          </m:sSub>
                        </m:sub>
                      </m:sSub>
                      <m:r>
                        <a:rPr lang="en-US" sz="800" i="1">
                          <a:latin typeface="Cambria Math"/>
                        </a:rPr>
                        <m:t>=</m:t>
                      </m:r>
                      <m:f>
                        <m:fPr>
                          <m:ctrlPr>
                            <a:rPr lang="en-US" sz="800" i="1">
                              <a:latin typeface="Cambria Math"/>
                            </a:rPr>
                          </m:ctrlPr>
                        </m:fPr>
                        <m:num>
                          <m:r>
                            <a:rPr lang="en-US" sz="800" i="1">
                              <a:latin typeface="Cambria Math"/>
                            </a:rPr>
                            <m:t>𝐺</m:t>
                          </m:r>
                          <m:r>
                            <a:rPr lang="en-US" sz="800" i="1">
                              <a:latin typeface="Cambria Math"/>
                            </a:rPr>
                            <m:t>(7+</m:t>
                          </m:r>
                          <m:sSup>
                            <m:sSupPr>
                              <m:ctrlPr>
                                <a:rPr lang="en-US" sz="800" i="1">
                                  <a:latin typeface="Cambria Math"/>
                                </a:rPr>
                              </m:ctrlPr>
                            </m:sSupPr>
                            <m:e>
                              <m:r>
                                <a:rPr lang="en-US" sz="800" i="1">
                                  <a:latin typeface="Cambria Math"/>
                                </a:rPr>
                                <m:t>ⅇ</m:t>
                              </m:r>
                            </m:e>
                            <m:sup>
                              <m:r>
                                <a:rPr lang="en-US" sz="800" i="1">
                                  <a:latin typeface="Cambria Math"/>
                                </a:rPr>
                                <m:t>4</m:t>
                              </m:r>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b="0" i="1" smtClean="0">
                              <a:latin typeface="Cambria Math"/>
                            </a:rPr>
                            <m:t>+2</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3</m:t>
                                  </m:r>
                                </m:num>
                                <m:den>
                                  <m:r>
                                    <a:rPr lang="en-US" sz="800" i="1">
                                      <a:latin typeface="Cambria Math"/>
                                    </a:rPr>
                                    <m:t>2</m:t>
                                  </m:r>
                                </m:den>
                              </m:f>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e>
                              </m:d>
                            </m:sup>
                          </m:sSup>
                          <m:r>
                            <a:rPr lang="en-US" sz="800" b="0" i="1" smtClean="0">
                              <a:latin typeface="Cambria Math"/>
                            </a:rPr>
                            <m:t>−8</m:t>
                          </m:r>
                          <m:sSup>
                            <m:sSupPr>
                              <m:ctrlPr>
                                <a:rPr lang="en-US" sz="800" i="1">
                                  <a:latin typeface="Cambria Math"/>
                                </a:rPr>
                              </m:ctrlPr>
                            </m:sSupPr>
                            <m:e>
                              <m:r>
                                <a:rPr lang="en-US" sz="800" i="1">
                                  <a:latin typeface="Cambria Math"/>
                                </a:rPr>
                                <m:t>ⅇ</m:t>
                              </m:r>
                            </m:e>
                            <m:sup>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−4</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i="1">
                              <a:latin typeface="Cambria Math"/>
                            </a:rPr>
                            <m:t>−</m:t>
                          </m:r>
                          <m:r>
                            <a:rPr lang="en-US" sz="800" b="0" i="1" smtClean="0">
                              <a:latin typeface="Cambria Math"/>
                            </a:rPr>
                            <m:t>2</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1</m:t>
                                  </m:r>
                                </m:num>
                                <m:den>
                                  <m:r>
                                    <a:rPr lang="en-US" sz="800" i="1">
                                      <a:latin typeface="Cambria Math"/>
                                    </a:rPr>
                                    <m:t>2</m:t>
                                  </m:r>
                                </m:den>
                              </m:f>
                              <m:r>
                                <a:rPr lang="en-US" sz="800" i="1">
                                  <a:latin typeface="Cambria Math"/>
                                </a:rPr>
                                <m:t>𝑆</m:t>
                              </m:r>
                              <m:r>
                                <a:rPr lang="en-US" sz="800" i="1">
                                  <a:latin typeface="Cambria Math"/>
                                </a:rPr>
                                <m:t>(5</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−8</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+12</m:t>
                          </m:r>
                          <m:r>
                            <a:rPr lang="en-US" sz="800" i="1">
                              <a:latin typeface="Cambria Math"/>
                            </a:rPr>
                            <m:t>𝑆</m:t>
                          </m:r>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+2</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num>
                        <m:den>
                          <m:r>
                            <a:rPr lang="en-US" sz="800" i="1">
                              <a:latin typeface="Cambria Math"/>
                            </a:rPr>
                            <m:t>72</m:t>
                          </m:r>
                          <m:r>
                            <a:rPr lang="en-US" sz="800" i="1">
                              <a:latin typeface="Cambria Math"/>
                            </a:rPr>
                            <m:t>𝑛𝑆</m:t>
                          </m:r>
                        </m:den>
                      </m:f>
                    </m:oMath>
                  </m:oMathPara>
                </a14:m>
                <a:endParaRPr lang="en-US" sz="800" dirty="0"/>
              </a:p>
            </p:txBody>
          </p:sp>
        </mc:Choice>
        <mc:Fallback xmlns="">
          <p:sp>
            <p:nvSpPr>
              <p:cNvPr id="65" name="Rectangle 64"/>
              <p:cNvSpPr>
                <a:spLocks noRot="1" noChangeAspect="1" noMove="1" noResize="1" noEditPoints="1" noAdjustHandles="1" noChangeArrowheads="1" noChangeShapeType="1" noTextEdit="1"/>
              </p:cNvSpPr>
              <p:nvPr/>
            </p:nvSpPr>
            <p:spPr>
              <a:xfrm>
                <a:off x="3193964" y="3948135"/>
                <a:ext cx="4647683" cy="39478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159082" y="4419600"/>
                <a:ext cx="5375318" cy="394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800" i="1" smtClean="0">
                              <a:latin typeface="Cambria Math"/>
                            </a:rPr>
                          </m:ctrlPr>
                        </m:sSubPr>
                        <m:e>
                          <m:r>
                            <a:rPr lang="en-US" sz="800" i="1">
                              <a:latin typeface="Cambria Math"/>
                            </a:rPr>
                            <m:t>𝜎</m:t>
                          </m:r>
                        </m:e>
                        <m:sub>
                          <m:r>
                            <a:rPr lang="en-US" sz="800" i="1">
                              <a:latin typeface="Cambria Math"/>
                            </a:rPr>
                            <m:t>13,</m:t>
                          </m:r>
                          <m:sSub>
                            <m:sSubPr>
                              <m:ctrlPr>
                                <a:rPr lang="en-US" sz="800" i="1">
                                  <a:latin typeface="Cambria Math"/>
                                </a:rPr>
                              </m:ctrlPr>
                            </m:sSubPr>
                            <m:e>
                              <m:r>
                                <a:rPr lang="en-US" sz="800" i="1">
                                  <a:latin typeface="Cambria Math"/>
                                </a:rPr>
                                <m:t>𝜏</m:t>
                              </m:r>
                            </m:e>
                            <m:sub>
                              <m:r>
                                <a:rPr lang="en-US" sz="800" i="1">
                                  <a:latin typeface="Cambria Math"/>
                                </a:rPr>
                                <m:t>2</m:t>
                              </m:r>
                            </m:sub>
                          </m:sSub>
                        </m:sub>
                      </m:sSub>
                      <m:r>
                        <a:rPr lang="en-US" sz="800" i="1">
                          <a:latin typeface="Cambria Math"/>
                        </a:rPr>
                        <m:t>=</m:t>
                      </m:r>
                      <m:f>
                        <m:fPr>
                          <m:ctrlPr>
                            <a:rPr lang="en-US" sz="800" i="1">
                              <a:latin typeface="Cambria Math"/>
                            </a:rPr>
                          </m:ctrlPr>
                        </m:fPr>
                        <m:num>
                          <m:r>
                            <a:rPr lang="en-US" sz="800" i="1">
                              <a:latin typeface="Cambria Math"/>
                            </a:rPr>
                            <m:t>𝐺</m:t>
                          </m:r>
                          <m:r>
                            <a:rPr lang="en-US" sz="800" i="1">
                              <a:latin typeface="Cambria Math"/>
                            </a:rPr>
                            <m:t>(7+</m:t>
                          </m:r>
                          <m:sSup>
                            <m:sSupPr>
                              <m:ctrlPr>
                                <a:rPr lang="en-US" sz="800" i="1">
                                  <a:latin typeface="Cambria Math"/>
                                </a:rPr>
                              </m:ctrlPr>
                            </m:sSupPr>
                            <m:e>
                              <m:r>
                                <a:rPr lang="en-US" sz="800" i="1">
                                  <a:latin typeface="Cambria Math"/>
                                </a:rPr>
                                <m:t>ⅇ</m:t>
                              </m:r>
                            </m:e>
                            <m:sup>
                              <m:r>
                                <a:rPr lang="en-US" sz="800" i="1">
                                  <a:latin typeface="Cambria Math"/>
                                </a:rPr>
                                <m:t>4</m:t>
                              </m:r>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i="1">
                              <a:latin typeface="Cambria Math"/>
                            </a:rPr>
                            <m:t>−4</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3</m:t>
                                  </m:r>
                                </m:num>
                                <m:den>
                                  <m:r>
                                    <a:rPr lang="en-US" sz="800" i="1">
                                      <a:latin typeface="Cambria Math"/>
                                    </a:rPr>
                                    <m:t>2</m:t>
                                  </m:r>
                                </m:den>
                              </m:f>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e>
                              </m:d>
                            </m:sup>
                          </m:sSup>
                          <m:r>
                            <a:rPr lang="en-US" sz="800" b="0" i="1" smtClean="0">
                              <a:latin typeface="Cambria Math"/>
                            </a:rPr>
                            <m:t>−</m:t>
                          </m:r>
                          <m:r>
                            <a:rPr lang="en-US" sz="800" i="1">
                              <a:latin typeface="Cambria Math"/>
                            </a:rPr>
                            <m:t>12</m:t>
                          </m:r>
                          <m:sSup>
                            <m:sSupPr>
                              <m:ctrlPr>
                                <a:rPr lang="en-US" sz="800" i="1">
                                  <a:latin typeface="Cambria Math"/>
                                </a:rPr>
                              </m:ctrlPr>
                            </m:sSupPr>
                            <m:e>
                              <m:r>
                                <a:rPr lang="en-US" sz="800" i="1">
                                  <a:latin typeface="Cambria Math"/>
                                </a:rPr>
                                <m:t>ⅇ</m:t>
                              </m:r>
                            </m:e>
                            <m:sup>
                              <m:r>
                                <a:rPr lang="en-US" sz="800" i="1">
                                  <a:latin typeface="Cambria Math"/>
                                </a:rPr>
                                <m:t>3</m:t>
                              </m:r>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−4</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1</m:t>
                                  </m:r>
                                </m:num>
                                <m:den>
                                  <m:r>
                                    <a:rPr lang="en-US" sz="800" i="1">
                                      <a:latin typeface="Cambria Math"/>
                                    </a:rPr>
                                    <m:t>2</m:t>
                                  </m:r>
                                </m:den>
                              </m:f>
                              <m:r>
                                <a:rPr lang="en-US" sz="800" i="1">
                                  <a:latin typeface="Cambria Math"/>
                                </a:rPr>
                                <m:t>𝑆</m:t>
                              </m:r>
                              <m:r>
                                <a:rPr lang="en-US" sz="800" i="1">
                                  <a:latin typeface="Cambria Math"/>
                                </a:rPr>
                                <m:t>(5</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−8</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+12</m:t>
                          </m:r>
                          <m:r>
                            <a:rPr lang="en-US" sz="800" i="1">
                              <a:latin typeface="Cambria Math"/>
                            </a:rPr>
                            <m:t>𝑆</m:t>
                          </m:r>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+2</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num>
                        <m:den>
                          <m:r>
                            <a:rPr lang="en-US" sz="800" i="1">
                              <a:latin typeface="Cambria Math"/>
                            </a:rPr>
                            <m:t>72</m:t>
                          </m:r>
                          <m:r>
                            <a:rPr lang="en-US" sz="800" i="1">
                              <a:latin typeface="Cambria Math"/>
                            </a:rPr>
                            <m:t>𝑛𝑆</m:t>
                          </m:r>
                        </m:den>
                      </m:f>
                    </m:oMath>
                  </m:oMathPara>
                </a14:m>
                <a:endParaRPr lang="en-US" sz="800" dirty="0"/>
              </a:p>
            </p:txBody>
          </p:sp>
        </mc:Choice>
        <mc:Fallback xmlns="">
          <p:sp>
            <p:nvSpPr>
              <p:cNvPr id="66" name="Rectangle 65"/>
              <p:cNvSpPr>
                <a:spLocks noRot="1" noChangeAspect="1" noMove="1" noResize="1" noEditPoints="1" noAdjustHandles="1" noChangeArrowheads="1" noChangeShapeType="1" noTextEdit="1"/>
              </p:cNvSpPr>
              <p:nvPr/>
            </p:nvSpPr>
            <p:spPr>
              <a:xfrm>
                <a:off x="3159082" y="4419600"/>
                <a:ext cx="5375318" cy="394788"/>
              </a:xfrm>
              <a:prstGeom prst="rect">
                <a:avLst/>
              </a:prstGeom>
              <a:blipFill rotWithShape="1">
                <a:blip r:embed="rId7"/>
                <a:stretch>
                  <a:fillRect/>
                </a:stretch>
              </a:blipFill>
            </p:spPr>
            <p:txBody>
              <a:bodyPr/>
              <a:lstStyle/>
              <a:p>
                <a:r>
                  <a:rPr lang="en-US">
                    <a:noFill/>
                  </a:rPr>
                  <a:t> </a:t>
                </a:r>
              </a:p>
            </p:txBody>
          </p:sp>
        </mc:Fallback>
      </mc:AlternateContent>
      <p:sp>
        <p:nvSpPr>
          <p:cNvPr id="3" name="Rectangle 2"/>
          <p:cNvSpPr/>
          <p:nvPr/>
        </p:nvSpPr>
        <p:spPr>
          <a:xfrm>
            <a:off x="0" y="6260068"/>
            <a:ext cx="9143999" cy="369332"/>
          </a:xfrm>
          <a:prstGeom prst="rect">
            <a:avLst/>
          </a:prstGeom>
        </p:spPr>
        <p:txBody>
          <a:bodyPr wrap="square">
            <a:spAutoFit/>
          </a:bodyPr>
          <a:lstStyle/>
          <a:p>
            <a:pPr algn="ctr"/>
            <a:r>
              <a:rPr lang="en-US" b="1" dirty="0" smtClean="0"/>
              <a:t>Unfortunately, this result cannot easily be generalized</a:t>
            </a:r>
            <a:endParaRPr lang="en-US" b="1" dirty="0"/>
          </a:p>
        </p:txBody>
      </p:sp>
      <p:sp>
        <p:nvSpPr>
          <p:cNvPr id="54"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Integrating evolutionary history</a:t>
            </a:r>
          </a:p>
        </p:txBody>
      </p:sp>
      <p:sp>
        <p:nvSpPr>
          <p:cNvPr id="56" name="TextBox 55"/>
          <p:cNvSpPr txBox="1"/>
          <p:nvPr/>
        </p:nvSpPr>
        <p:spPr>
          <a:xfrm>
            <a:off x="615236" y="1699701"/>
            <a:ext cx="1582484" cy="369332"/>
          </a:xfrm>
          <a:prstGeom prst="rect">
            <a:avLst/>
          </a:prstGeom>
          <a:noFill/>
        </p:spPr>
        <p:txBody>
          <a:bodyPr wrap="none" rtlCol="0">
            <a:spAutoFit/>
          </a:bodyPr>
          <a:lstStyle/>
          <a:p>
            <a:r>
              <a:rPr lang="en-US" dirty="0" smtClean="0"/>
              <a:t>Third interval:</a:t>
            </a:r>
            <a:endParaRPr lang="en-US" dirty="0"/>
          </a:p>
        </p:txBody>
      </p:sp>
      <p:sp>
        <p:nvSpPr>
          <p:cNvPr id="53" name="Up-Down Arrow 52"/>
          <p:cNvSpPr/>
          <p:nvPr/>
        </p:nvSpPr>
        <p:spPr>
          <a:xfrm>
            <a:off x="2099153" y="3246574"/>
            <a:ext cx="239403" cy="689277"/>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Up-Down Arrow 58"/>
          <p:cNvSpPr/>
          <p:nvPr/>
        </p:nvSpPr>
        <p:spPr>
          <a:xfrm>
            <a:off x="2484790" y="2404896"/>
            <a:ext cx="239403" cy="1530955"/>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0" name="Rectangle 59"/>
              <p:cNvSpPr/>
              <p:nvPr/>
            </p:nvSpPr>
            <p:spPr>
              <a:xfrm>
                <a:off x="3235282" y="1901046"/>
                <a:ext cx="833690" cy="25949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000" i="1" smtClean="0">
                              <a:latin typeface="Cambria Math"/>
                            </a:rPr>
                          </m:ctrlPr>
                        </m:sSubPr>
                        <m:e>
                          <m:r>
                            <a:rPr lang="en-US" sz="1000" i="1">
                              <a:latin typeface="Cambria Math"/>
                            </a:rPr>
                            <m:t>𝜇</m:t>
                          </m:r>
                        </m:e>
                        <m:sub>
                          <m:r>
                            <a:rPr lang="en-US" sz="1000" i="1">
                              <a:latin typeface="Cambria Math"/>
                            </a:rPr>
                            <m:t>1,</m:t>
                          </m:r>
                          <m:sSub>
                            <m:sSubPr>
                              <m:ctrlPr>
                                <a:rPr lang="en-US" sz="1000" i="1">
                                  <a:latin typeface="Cambria Math"/>
                                </a:rPr>
                              </m:ctrlPr>
                            </m:sSubPr>
                            <m:e>
                              <m:r>
                                <a:rPr lang="en-US" sz="1000" i="1">
                                  <a:latin typeface="Cambria Math"/>
                                </a:rPr>
                                <m:t>𝜏</m:t>
                              </m:r>
                            </m:e>
                            <m:sub>
                              <m:r>
                                <a:rPr lang="en-US" sz="1000" b="0" i="1" smtClean="0">
                                  <a:latin typeface="Cambria Math"/>
                                </a:rPr>
                                <m:t>3</m:t>
                              </m:r>
                            </m:sub>
                          </m:sSub>
                        </m:sub>
                      </m:sSub>
                      <m:r>
                        <a:rPr lang="en-US" sz="1000" i="1">
                          <a:latin typeface="Cambria Math"/>
                        </a:rPr>
                        <m:t>=</m:t>
                      </m:r>
                      <m:sSub>
                        <m:sSubPr>
                          <m:ctrlPr>
                            <a:rPr lang="en-US" sz="1000" i="1">
                              <a:latin typeface="Cambria Math"/>
                            </a:rPr>
                          </m:ctrlPr>
                        </m:sSubPr>
                        <m:e>
                          <m:r>
                            <a:rPr lang="en-US" sz="1000" i="1">
                              <a:latin typeface="Cambria Math"/>
                            </a:rPr>
                            <m:t>𝜇</m:t>
                          </m:r>
                        </m:e>
                        <m:sub>
                          <m:r>
                            <a:rPr lang="en-US" sz="1000" i="1">
                              <a:latin typeface="Cambria Math"/>
                            </a:rPr>
                            <m:t>1,0</m:t>
                          </m:r>
                        </m:sub>
                      </m:sSub>
                    </m:oMath>
                  </m:oMathPara>
                </a14:m>
                <a:endParaRPr lang="en-US" sz="1000" dirty="0"/>
              </a:p>
            </p:txBody>
          </p:sp>
        </mc:Choice>
        <mc:Fallback xmlns="">
          <p:sp>
            <p:nvSpPr>
              <p:cNvPr id="60" name="Rectangle 59"/>
              <p:cNvSpPr>
                <a:spLocks noRot="1" noChangeAspect="1" noMove="1" noResize="1" noEditPoints="1" noAdjustHandles="1" noChangeArrowheads="1" noChangeShapeType="1" noTextEdit="1"/>
              </p:cNvSpPr>
              <p:nvPr/>
            </p:nvSpPr>
            <p:spPr>
              <a:xfrm>
                <a:off x="3235282" y="1901046"/>
                <a:ext cx="833690" cy="25949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3235282" y="2137572"/>
                <a:ext cx="836639" cy="259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latin typeface="Cambria Math"/>
                            </a:rPr>
                          </m:ctrlPr>
                        </m:sSubPr>
                        <m:e>
                          <m:r>
                            <a:rPr lang="en-US" sz="1000" i="1">
                              <a:latin typeface="Cambria Math"/>
                            </a:rPr>
                            <m:t>𝜇</m:t>
                          </m:r>
                        </m:e>
                        <m:sub>
                          <m:r>
                            <a:rPr lang="en-US" sz="1000" i="1">
                              <a:latin typeface="Cambria Math"/>
                            </a:rPr>
                            <m:t>2,</m:t>
                          </m:r>
                          <m:sSub>
                            <m:sSubPr>
                              <m:ctrlPr>
                                <a:rPr lang="en-US" sz="1000" i="1">
                                  <a:latin typeface="Cambria Math"/>
                                </a:rPr>
                              </m:ctrlPr>
                            </m:sSubPr>
                            <m:e>
                              <m:r>
                                <a:rPr lang="en-US" sz="1000" i="1">
                                  <a:latin typeface="Cambria Math"/>
                                </a:rPr>
                                <m:t>𝜏</m:t>
                              </m:r>
                            </m:e>
                            <m:sub>
                              <m:r>
                                <a:rPr lang="en-US" sz="1000" b="0" i="1" smtClean="0">
                                  <a:latin typeface="Cambria Math"/>
                                </a:rPr>
                                <m:t>3</m:t>
                              </m:r>
                            </m:sub>
                          </m:sSub>
                        </m:sub>
                      </m:sSub>
                      <m:r>
                        <a:rPr lang="en-US" sz="1000" i="1">
                          <a:latin typeface="Cambria Math"/>
                        </a:rPr>
                        <m:t>=</m:t>
                      </m:r>
                      <m:sSub>
                        <m:sSubPr>
                          <m:ctrlPr>
                            <a:rPr lang="en-US" sz="1000" i="1">
                              <a:latin typeface="Cambria Math"/>
                            </a:rPr>
                          </m:ctrlPr>
                        </m:sSubPr>
                        <m:e>
                          <m:r>
                            <a:rPr lang="en-US" sz="1000" i="1">
                              <a:latin typeface="Cambria Math"/>
                            </a:rPr>
                            <m:t>𝜇</m:t>
                          </m:r>
                        </m:e>
                        <m:sub>
                          <m:r>
                            <a:rPr lang="en-US" sz="1000" i="1">
                              <a:latin typeface="Cambria Math"/>
                            </a:rPr>
                            <m:t>1,0</m:t>
                          </m:r>
                        </m:sub>
                      </m:sSub>
                    </m:oMath>
                  </m:oMathPara>
                </a14:m>
                <a:endParaRPr lang="en-US" sz="1000" dirty="0"/>
              </a:p>
            </p:txBody>
          </p:sp>
        </mc:Choice>
        <mc:Fallback xmlns="">
          <p:sp>
            <p:nvSpPr>
              <p:cNvPr id="61" name="Rectangle 60"/>
              <p:cNvSpPr>
                <a:spLocks noRot="1" noChangeAspect="1" noMove="1" noResize="1" noEditPoints="1" noAdjustHandles="1" noChangeArrowheads="1" noChangeShapeType="1" noTextEdit="1"/>
              </p:cNvSpPr>
              <p:nvPr/>
            </p:nvSpPr>
            <p:spPr>
              <a:xfrm>
                <a:off x="3235282" y="2137572"/>
                <a:ext cx="836639" cy="25949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3235282" y="2374099"/>
                <a:ext cx="836639" cy="259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latin typeface="Cambria Math"/>
                            </a:rPr>
                          </m:ctrlPr>
                        </m:sSubPr>
                        <m:e>
                          <m:r>
                            <a:rPr lang="en-US" sz="1000" i="1">
                              <a:latin typeface="Cambria Math"/>
                            </a:rPr>
                            <m:t>𝜇</m:t>
                          </m:r>
                        </m:e>
                        <m:sub>
                          <m:r>
                            <a:rPr lang="en-US" sz="1000" i="1">
                              <a:latin typeface="Cambria Math"/>
                            </a:rPr>
                            <m:t>3,</m:t>
                          </m:r>
                          <m:sSub>
                            <m:sSubPr>
                              <m:ctrlPr>
                                <a:rPr lang="en-US" sz="1000" i="1">
                                  <a:latin typeface="Cambria Math"/>
                                </a:rPr>
                              </m:ctrlPr>
                            </m:sSubPr>
                            <m:e>
                              <m:r>
                                <a:rPr lang="en-US" sz="1000" i="1">
                                  <a:latin typeface="Cambria Math"/>
                                </a:rPr>
                                <m:t>𝜏</m:t>
                              </m:r>
                            </m:e>
                            <m:sub>
                              <m:r>
                                <a:rPr lang="en-US" sz="1000" b="0" i="1" smtClean="0">
                                  <a:latin typeface="Cambria Math"/>
                                </a:rPr>
                                <m:t>3</m:t>
                              </m:r>
                            </m:sub>
                          </m:sSub>
                        </m:sub>
                      </m:sSub>
                      <m:r>
                        <a:rPr lang="en-US" sz="1000" i="1">
                          <a:latin typeface="Cambria Math"/>
                        </a:rPr>
                        <m:t>=</m:t>
                      </m:r>
                      <m:sSub>
                        <m:sSubPr>
                          <m:ctrlPr>
                            <a:rPr lang="en-US" sz="1000" i="1">
                              <a:latin typeface="Cambria Math"/>
                            </a:rPr>
                          </m:ctrlPr>
                        </m:sSubPr>
                        <m:e>
                          <m:r>
                            <a:rPr lang="en-US" sz="1000" i="1">
                              <a:latin typeface="Cambria Math"/>
                            </a:rPr>
                            <m:t>𝜇</m:t>
                          </m:r>
                        </m:e>
                        <m:sub>
                          <m:r>
                            <a:rPr lang="en-US" sz="1000" i="1">
                              <a:latin typeface="Cambria Math"/>
                            </a:rPr>
                            <m:t>1,0</m:t>
                          </m:r>
                        </m:sub>
                      </m:sSub>
                    </m:oMath>
                  </m:oMathPara>
                </a14:m>
                <a:endParaRPr lang="en-US" sz="1000" dirty="0"/>
              </a:p>
            </p:txBody>
          </p:sp>
        </mc:Choice>
        <mc:Fallback xmlns="">
          <p:sp>
            <p:nvSpPr>
              <p:cNvPr id="68" name="Rectangle 67"/>
              <p:cNvSpPr>
                <a:spLocks noRot="1" noChangeAspect="1" noMove="1" noResize="1" noEditPoints="1" noAdjustHandles="1" noChangeArrowheads="1" noChangeShapeType="1" noTextEdit="1"/>
              </p:cNvSpPr>
              <p:nvPr/>
            </p:nvSpPr>
            <p:spPr>
              <a:xfrm>
                <a:off x="3235282" y="2374099"/>
                <a:ext cx="836639" cy="25949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3193964" y="3491452"/>
                <a:ext cx="5234510" cy="397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800" i="1" smtClean="0">
                              <a:latin typeface="Cambria Math"/>
                            </a:rPr>
                          </m:ctrlPr>
                        </m:sSubSupPr>
                        <m:e>
                          <m:r>
                            <a:rPr lang="en-US" sz="800" i="1">
                              <a:latin typeface="Cambria Math"/>
                            </a:rPr>
                            <m:t>𝜎</m:t>
                          </m:r>
                        </m:e>
                        <m:sub>
                          <m:r>
                            <a:rPr lang="en-US" sz="800" b="0" i="1" smtClean="0">
                              <a:latin typeface="Cambria Math"/>
                            </a:rPr>
                            <m:t>3</m:t>
                          </m:r>
                          <m:r>
                            <a:rPr lang="en-US" sz="800" i="1">
                              <a:latin typeface="Cambria Math"/>
                            </a:rPr>
                            <m:t>,</m:t>
                          </m:r>
                          <m:sSub>
                            <m:sSubPr>
                              <m:ctrlPr>
                                <a:rPr lang="en-US" sz="800" i="1" smtClean="0">
                                  <a:latin typeface="Cambria Math"/>
                                </a:rPr>
                              </m:ctrlPr>
                            </m:sSubPr>
                            <m:e>
                              <m:r>
                                <a:rPr lang="en-US" sz="800" i="1">
                                  <a:latin typeface="Cambria Math"/>
                                </a:rPr>
                                <m:t>𝜏</m:t>
                              </m:r>
                            </m:e>
                            <m:sub>
                              <m:r>
                                <a:rPr lang="en-US" sz="800" b="0" i="1" smtClean="0">
                                  <a:latin typeface="Cambria Math"/>
                                </a:rPr>
                                <m:t>3</m:t>
                              </m:r>
                            </m:sub>
                          </m:sSub>
                        </m:sub>
                        <m:sup>
                          <m:r>
                            <a:rPr lang="en-US" sz="800" i="1">
                              <a:latin typeface="Cambria Math"/>
                            </a:rPr>
                            <m:t>2</m:t>
                          </m:r>
                        </m:sup>
                      </m:sSubSup>
                      <m:r>
                        <a:rPr lang="en-US" sz="800" i="1">
                          <a:latin typeface="Cambria Math"/>
                        </a:rPr>
                        <m:t>=</m:t>
                      </m:r>
                      <m:f>
                        <m:fPr>
                          <m:ctrlPr>
                            <a:rPr lang="en-US" sz="800" i="1">
                              <a:latin typeface="Cambria Math"/>
                            </a:rPr>
                          </m:ctrlPr>
                        </m:fPr>
                        <m:num>
                          <m:r>
                            <a:rPr lang="en-US" sz="800" i="1">
                              <a:latin typeface="Cambria Math"/>
                            </a:rPr>
                            <m:t>𝐺</m:t>
                          </m:r>
                          <m:r>
                            <a:rPr lang="en-US" sz="800" i="1">
                              <a:latin typeface="Cambria Math"/>
                            </a:rPr>
                            <m:t>(−17+</m:t>
                          </m:r>
                          <m:sSup>
                            <m:sSupPr>
                              <m:ctrlPr>
                                <a:rPr lang="en-US" sz="800" i="1">
                                  <a:latin typeface="Cambria Math"/>
                                </a:rPr>
                              </m:ctrlPr>
                            </m:sSupPr>
                            <m:e>
                              <m:r>
                                <a:rPr lang="en-US" sz="800" i="1">
                                  <a:latin typeface="Cambria Math"/>
                                </a:rPr>
                                <m:t>ⅇ</m:t>
                              </m:r>
                            </m:e>
                            <m:sup>
                              <m:r>
                                <a:rPr lang="en-US" sz="800" i="1">
                                  <a:latin typeface="Cambria Math"/>
                                </a:rPr>
                                <m:t>4</m:t>
                              </m:r>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3</m:t>
                                  </m:r>
                                </m:num>
                                <m:den>
                                  <m:r>
                                    <a:rPr lang="en-US" sz="800" i="1">
                                      <a:latin typeface="Cambria Math"/>
                                    </a:rPr>
                                    <m:t>2</m:t>
                                  </m:r>
                                </m:den>
                              </m:f>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up>
                          </m:sSup>
                          <m:r>
                            <a:rPr lang="en-US" sz="800" i="1">
                              <a:latin typeface="Cambria Math"/>
                            </a:rPr>
                            <m:t>+12</m:t>
                          </m:r>
                          <m:sSup>
                            <m:sSupPr>
                              <m:ctrlPr>
                                <a:rPr lang="en-US" sz="800" i="1">
                                  <a:latin typeface="Cambria Math"/>
                                </a:rPr>
                              </m:ctrlPr>
                            </m:sSupPr>
                            <m:e>
                              <m:r>
                                <a:rPr lang="en-US" sz="800" i="1">
                                  <a:latin typeface="Cambria Math"/>
                                </a:rPr>
                                <m:t>ⅇ</m:t>
                              </m:r>
                            </m:e>
                            <m:sup>
                              <m:r>
                                <a:rPr lang="en-US" sz="800" i="1">
                                  <a:latin typeface="Cambria Math"/>
                                </a:rPr>
                                <m:t>3</m:t>
                              </m:r>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r>
                                <a:rPr lang="en-US" sz="800" i="1">
                                  <a:latin typeface="Cambria Math"/>
                                </a:rPr>
                                <m:t>𝑆</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−4</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+4</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1</m:t>
                                  </m:r>
                                </m:num>
                                <m:den>
                                  <m:r>
                                    <a:rPr lang="en-US" sz="800" i="1">
                                      <a:latin typeface="Cambria Math"/>
                                    </a:rPr>
                                    <m:t>2</m:t>
                                  </m:r>
                                </m:den>
                              </m:f>
                              <m:r>
                                <a:rPr lang="en-US" sz="800" i="1">
                                  <a:latin typeface="Cambria Math"/>
                                </a:rPr>
                                <m:t>𝑆</m:t>
                              </m:r>
                              <m:r>
                                <a:rPr lang="en-US" sz="800" i="1">
                                  <a:latin typeface="Cambria Math"/>
                                </a:rPr>
                                <m:t>(5</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−8</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+12</m:t>
                          </m:r>
                          <m:r>
                            <a:rPr lang="en-US" sz="800" i="1">
                              <a:latin typeface="Cambria Math"/>
                            </a:rPr>
                            <m:t>𝑆</m:t>
                          </m:r>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+2</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num>
                        <m:den>
                          <m:r>
                            <a:rPr lang="en-US" sz="800" i="1">
                              <a:latin typeface="Cambria Math"/>
                            </a:rPr>
                            <m:t>72</m:t>
                          </m:r>
                          <m:r>
                            <a:rPr lang="en-US" sz="800" i="1">
                              <a:latin typeface="Cambria Math"/>
                            </a:rPr>
                            <m:t>𝑛𝑆</m:t>
                          </m:r>
                        </m:den>
                      </m:f>
                    </m:oMath>
                  </m:oMathPara>
                </a14:m>
                <a:endParaRPr lang="en-US" sz="800" dirty="0"/>
              </a:p>
            </p:txBody>
          </p:sp>
        </mc:Choice>
        <mc:Fallback xmlns="">
          <p:sp>
            <p:nvSpPr>
              <p:cNvPr id="69" name="Rectangle 68"/>
              <p:cNvSpPr>
                <a:spLocks noRot="1" noChangeAspect="1" noMove="1" noResize="1" noEditPoints="1" noAdjustHandles="1" noChangeArrowheads="1" noChangeShapeType="1" noTextEdit="1"/>
              </p:cNvSpPr>
              <p:nvPr/>
            </p:nvSpPr>
            <p:spPr>
              <a:xfrm>
                <a:off x="3193964" y="3491452"/>
                <a:ext cx="5234510" cy="39792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3193964" y="3051181"/>
                <a:ext cx="4735976" cy="394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800" i="1" smtClean="0">
                              <a:latin typeface="Cambria Math"/>
                            </a:rPr>
                          </m:ctrlPr>
                        </m:sSubSupPr>
                        <m:e>
                          <m:r>
                            <a:rPr lang="en-US" sz="800" i="1">
                              <a:latin typeface="Cambria Math"/>
                            </a:rPr>
                            <m:t>𝜎</m:t>
                          </m:r>
                        </m:e>
                        <m:sub>
                          <m:r>
                            <a:rPr lang="en-US" sz="800" b="0" i="1" smtClean="0">
                              <a:latin typeface="Cambria Math"/>
                            </a:rPr>
                            <m:t>2</m:t>
                          </m:r>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3</m:t>
                              </m:r>
                            </m:sub>
                          </m:sSub>
                        </m:sub>
                        <m:sup>
                          <m:r>
                            <a:rPr lang="en-US" sz="800" i="1">
                              <a:latin typeface="Cambria Math"/>
                            </a:rPr>
                            <m:t>2</m:t>
                          </m:r>
                        </m:sup>
                      </m:sSubSup>
                      <m:r>
                        <a:rPr lang="en-US" sz="800" i="1">
                          <a:latin typeface="Cambria Math"/>
                        </a:rPr>
                        <m:t>=</m:t>
                      </m:r>
                      <m:f>
                        <m:fPr>
                          <m:ctrlPr>
                            <a:rPr lang="en-US" sz="800" i="1">
                              <a:latin typeface="Cambria Math"/>
                            </a:rPr>
                          </m:ctrlPr>
                        </m:fPr>
                        <m:num>
                          <m:r>
                            <a:rPr lang="en-US" sz="800" i="1">
                              <a:latin typeface="Cambria Math"/>
                            </a:rPr>
                            <m:t>𝐺</m:t>
                          </m:r>
                          <m:r>
                            <a:rPr lang="en-US" sz="800" i="1">
                              <a:latin typeface="Cambria Math"/>
                            </a:rPr>
                            <m:t>(−17+</m:t>
                          </m:r>
                          <m:sSup>
                            <m:sSupPr>
                              <m:ctrlPr>
                                <a:rPr lang="en-US" sz="800" i="1">
                                  <a:latin typeface="Cambria Math"/>
                                </a:rPr>
                              </m:ctrlPr>
                            </m:sSupPr>
                            <m:e>
                              <m:r>
                                <a:rPr lang="en-US" sz="800" i="1">
                                  <a:latin typeface="Cambria Math"/>
                                </a:rPr>
                                <m:t>ⅇ</m:t>
                              </m:r>
                            </m:e>
                            <m:sup>
                              <m:r>
                                <a:rPr lang="en-US" sz="800" i="1">
                                  <a:latin typeface="Cambria Math"/>
                                </a:rPr>
                                <m:t>4</m:t>
                              </m:r>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i="1">
                              <a:latin typeface="Cambria Math"/>
                            </a:rPr>
                            <m:t>−</m:t>
                          </m:r>
                          <m:r>
                            <a:rPr lang="en-US" sz="800" b="0" i="1" smtClean="0">
                              <a:latin typeface="Cambria Math"/>
                            </a:rPr>
                            <m:t>8</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3</m:t>
                                  </m:r>
                                </m:num>
                                <m:den>
                                  <m:r>
                                    <a:rPr lang="en-US" sz="800" i="1">
                                      <a:latin typeface="Cambria Math"/>
                                    </a:rPr>
                                    <m:t>2</m:t>
                                  </m:r>
                                </m:den>
                              </m:f>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e>
                              </m:d>
                            </m:sup>
                          </m:sSup>
                          <m:r>
                            <a:rPr lang="en-US" sz="800" i="1">
                              <a:latin typeface="Cambria Math"/>
                            </a:rPr>
                            <m:t>+</m:t>
                          </m:r>
                          <m:r>
                            <a:rPr lang="en-US" sz="800" b="0" i="1" smtClean="0">
                              <a:latin typeface="Cambria Math"/>
                            </a:rPr>
                            <m:t>16</m:t>
                          </m:r>
                          <m:sSup>
                            <m:sSupPr>
                              <m:ctrlPr>
                                <a:rPr lang="en-US" sz="800" i="1">
                                  <a:latin typeface="Cambria Math"/>
                                </a:rPr>
                              </m:ctrlPr>
                            </m:sSupPr>
                            <m:e>
                              <m:r>
                                <a:rPr lang="en-US" sz="800" i="1">
                                  <a:latin typeface="Cambria Math"/>
                                </a:rPr>
                                <m:t>ⅇ</m:t>
                              </m:r>
                            </m:e>
                            <m:sup>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−4</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b="0" i="1" smtClean="0">
                              <a:latin typeface="Cambria Math"/>
                            </a:rPr>
                            <m:t>−8</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1</m:t>
                                  </m:r>
                                </m:num>
                                <m:den>
                                  <m:r>
                                    <a:rPr lang="en-US" sz="800" i="1">
                                      <a:latin typeface="Cambria Math"/>
                                    </a:rPr>
                                    <m:t>2</m:t>
                                  </m:r>
                                </m:den>
                              </m:f>
                              <m:r>
                                <a:rPr lang="en-US" sz="800" i="1">
                                  <a:latin typeface="Cambria Math"/>
                                </a:rPr>
                                <m:t>𝑆</m:t>
                              </m:r>
                              <m:r>
                                <a:rPr lang="en-US" sz="800" i="1">
                                  <a:latin typeface="Cambria Math"/>
                                </a:rPr>
                                <m:t>(5</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−8</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+12</m:t>
                          </m:r>
                          <m:r>
                            <a:rPr lang="en-US" sz="800" i="1">
                              <a:latin typeface="Cambria Math"/>
                            </a:rPr>
                            <m:t>𝑆</m:t>
                          </m:r>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+2</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num>
                        <m:den>
                          <m:r>
                            <a:rPr lang="en-US" sz="800" i="1">
                              <a:latin typeface="Cambria Math"/>
                            </a:rPr>
                            <m:t>72</m:t>
                          </m:r>
                          <m:r>
                            <a:rPr lang="en-US" sz="800" i="1">
                              <a:latin typeface="Cambria Math"/>
                            </a:rPr>
                            <m:t>𝑛𝑆</m:t>
                          </m:r>
                        </m:den>
                      </m:f>
                    </m:oMath>
                  </m:oMathPara>
                </a14:m>
                <a:endParaRPr lang="en-US" sz="800" dirty="0"/>
              </a:p>
            </p:txBody>
          </p:sp>
        </mc:Choice>
        <mc:Fallback xmlns="">
          <p:sp>
            <p:nvSpPr>
              <p:cNvPr id="71" name="Rectangle 70"/>
              <p:cNvSpPr>
                <a:spLocks noRot="1" noChangeAspect="1" noMove="1" noResize="1" noEditPoints="1" noAdjustHandles="1" noChangeArrowheads="1" noChangeShapeType="1" noTextEdit="1"/>
              </p:cNvSpPr>
              <p:nvPr/>
            </p:nvSpPr>
            <p:spPr>
              <a:xfrm>
                <a:off x="3193964" y="3051181"/>
                <a:ext cx="4735976" cy="394788"/>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3193964" y="4876800"/>
                <a:ext cx="4647683" cy="394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800" i="1" smtClean="0">
                              <a:latin typeface="Cambria Math"/>
                            </a:rPr>
                          </m:ctrlPr>
                        </m:sSubPr>
                        <m:e>
                          <m:r>
                            <a:rPr lang="en-US" sz="800" i="1">
                              <a:latin typeface="Cambria Math"/>
                            </a:rPr>
                            <m:t>𝜎</m:t>
                          </m:r>
                        </m:e>
                        <m:sub>
                          <m:r>
                            <a:rPr lang="en-US" sz="800" b="0" i="1" smtClean="0">
                              <a:latin typeface="Cambria Math"/>
                            </a:rPr>
                            <m:t>23</m:t>
                          </m:r>
                          <m:r>
                            <a:rPr lang="en-US" sz="800" i="1">
                              <a:latin typeface="Cambria Math"/>
                            </a:rPr>
                            <m:t>,</m:t>
                          </m:r>
                          <m:sSub>
                            <m:sSubPr>
                              <m:ctrlPr>
                                <a:rPr lang="en-US" sz="800" i="1">
                                  <a:latin typeface="Cambria Math"/>
                                </a:rPr>
                              </m:ctrlPr>
                            </m:sSubPr>
                            <m:e>
                              <m:r>
                                <a:rPr lang="en-US" sz="800" i="1">
                                  <a:latin typeface="Cambria Math"/>
                                </a:rPr>
                                <m:t>𝜏</m:t>
                              </m:r>
                            </m:e>
                            <m:sub>
                              <m:r>
                                <a:rPr lang="en-US" sz="800" b="0" i="1" smtClean="0">
                                  <a:latin typeface="Cambria Math"/>
                                </a:rPr>
                                <m:t>3</m:t>
                              </m:r>
                            </m:sub>
                          </m:sSub>
                        </m:sub>
                      </m:sSub>
                      <m:r>
                        <a:rPr lang="en-US" sz="800" i="1">
                          <a:latin typeface="Cambria Math"/>
                        </a:rPr>
                        <m:t>=</m:t>
                      </m:r>
                      <m:f>
                        <m:fPr>
                          <m:ctrlPr>
                            <a:rPr lang="en-US" sz="800" i="1">
                              <a:latin typeface="Cambria Math"/>
                            </a:rPr>
                          </m:ctrlPr>
                        </m:fPr>
                        <m:num>
                          <m:r>
                            <a:rPr lang="en-US" sz="800" i="1">
                              <a:latin typeface="Cambria Math"/>
                            </a:rPr>
                            <m:t>𝐺</m:t>
                          </m:r>
                          <m:r>
                            <a:rPr lang="en-US" sz="800" i="1">
                              <a:latin typeface="Cambria Math"/>
                            </a:rPr>
                            <m:t>(7+</m:t>
                          </m:r>
                          <m:sSup>
                            <m:sSupPr>
                              <m:ctrlPr>
                                <a:rPr lang="en-US" sz="800" i="1">
                                  <a:latin typeface="Cambria Math"/>
                                </a:rPr>
                              </m:ctrlPr>
                            </m:sSupPr>
                            <m:e>
                              <m:r>
                                <a:rPr lang="en-US" sz="800" i="1">
                                  <a:latin typeface="Cambria Math"/>
                                </a:rPr>
                                <m:t>ⅇ</m:t>
                              </m:r>
                            </m:e>
                            <m:sup>
                              <m:r>
                                <a:rPr lang="en-US" sz="800" i="1">
                                  <a:latin typeface="Cambria Math"/>
                                </a:rPr>
                                <m:t>4</m:t>
                              </m:r>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b="0" i="1" smtClean="0">
                              <a:latin typeface="Cambria Math"/>
                            </a:rPr>
                            <m:t>+2</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3</m:t>
                                  </m:r>
                                </m:num>
                                <m:den>
                                  <m:r>
                                    <a:rPr lang="en-US" sz="800" i="1">
                                      <a:latin typeface="Cambria Math"/>
                                    </a:rPr>
                                    <m:t>2</m:t>
                                  </m:r>
                                </m:den>
                              </m:f>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e>
                              </m:d>
                            </m:sup>
                          </m:sSup>
                          <m:r>
                            <a:rPr lang="en-US" sz="800" b="0" i="1" smtClean="0">
                              <a:latin typeface="Cambria Math"/>
                            </a:rPr>
                            <m:t>−8</m:t>
                          </m:r>
                          <m:sSup>
                            <m:sSupPr>
                              <m:ctrlPr>
                                <a:rPr lang="en-US" sz="800" i="1">
                                  <a:latin typeface="Cambria Math"/>
                                </a:rPr>
                              </m:ctrlPr>
                            </m:sSupPr>
                            <m:e>
                              <m:r>
                                <a:rPr lang="en-US" sz="800" i="1">
                                  <a:latin typeface="Cambria Math"/>
                                </a:rPr>
                                <m:t>ⅇ</m:t>
                              </m:r>
                            </m:e>
                            <m:sup>
                              <m:r>
                                <a:rPr lang="en-US" sz="800" i="1">
                                  <a:latin typeface="Cambria Math"/>
                                </a:rPr>
                                <m:t>𝑆</m:t>
                              </m:r>
                              <m:d>
                                <m:dPr>
                                  <m:ctrlPr>
                                    <a:rPr lang="en-US" sz="800" i="1">
                                      <a:latin typeface="Cambria Math"/>
                                    </a:rPr>
                                  </m:ctrlPr>
                                </m:dPr>
                                <m:e>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−4</m:t>
                                  </m:r>
                                  <m:sSub>
                                    <m:sSubPr>
                                      <m:ctrlPr>
                                        <a:rPr lang="en-US" sz="800" i="1">
                                          <a:latin typeface="Cambria Math"/>
                                        </a:rPr>
                                      </m:ctrlPr>
                                    </m:sSubPr>
                                    <m:e>
                                      <m:r>
                                        <a:rPr lang="en-US" sz="800" i="1">
                                          <a:latin typeface="Cambria Math"/>
                                        </a:rPr>
                                        <m:t>𝜏</m:t>
                                      </m:r>
                                    </m:e>
                                    <m:sub>
                                      <m:r>
                                        <a:rPr lang="en-US" sz="800" i="1">
                                          <a:latin typeface="Cambria Math"/>
                                        </a:rPr>
                                        <m:t>1</m:t>
                                      </m:r>
                                    </m:sub>
                                  </m:sSub>
                                </m:e>
                              </m:d>
                            </m:sup>
                          </m:sSup>
                          <m:r>
                            <a:rPr lang="en-US" sz="800" i="1">
                              <a:latin typeface="Cambria Math"/>
                            </a:rPr>
                            <m:t>−</m:t>
                          </m:r>
                          <m:r>
                            <a:rPr lang="en-US" sz="800" b="0" i="1" smtClean="0">
                              <a:latin typeface="Cambria Math"/>
                            </a:rPr>
                            <m:t>2</m:t>
                          </m:r>
                          <m:sSup>
                            <m:sSupPr>
                              <m:ctrlPr>
                                <a:rPr lang="en-US" sz="800" i="1">
                                  <a:latin typeface="Cambria Math"/>
                                </a:rPr>
                              </m:ctrlPr>
                            </m:sSupPr>
                            <m:e>
                              <m:r>
                                <a:rPr lang="en-US" sz="800" i="1">
                                  <a:latin typeface="Cambria Math"/>
                                </a:rPr>
                                <m:t>ⅇ</m:t>
                              </m:r>
                            </m:e>
                            <m:sup>
                              <m:f>
                                <m:fPr>
                                  <m:ctrlPr>
                                    <a:rPr lang="en-US" sz="800" i="1">
                                      <a:latin typeface="Cambria Math"/>
                                    </a:rPr>
                                  </m:ctrlPr>
                                </m:fPr>
                                <m:num>
                                  <m:r>
                                    <a:rPr lang="en-US" sz="800" i="1">
                                      <a:latin typeface="Cambria Math"/>
                                    </a:rPr>
                                    <m:t>1</m:t>
                                  </m:r>
                                </m:num>
                                <m:den>
                                  <m:r>
                                    <a:rPr lang="en-US" sz="800" i="1">
                                      <a:latin typeface="Cambria Math"/>
                                    </a:rPr>
                                    <m:t>2</m:t>
                                  </m:r>
                                </m:den>
                              </m:f>
                              <m:r>
                                <a:rPr lang="en-US" sz="800" i="1">
                                  <a:latin typeface="Cambria Math"/>
                                </a:rPr>
                                <m:t>𝑆</m:t>
                              </m:r>
                              <m:r>
                                <a:rPr lang="en-US" sz="800" i="1">
                                  <a:latin typeface="Cambria Math"/>
                                </a:rPr>
                                <m:t>(5</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−8</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up>
                          </m:sSup>
                          <m:r>
                            <a:rPr lang="en-US" sz="800" i="1">
                              <a:latin typeface="Cambria Math"/>
                            </a:rPr>
                            <m:t>+12</m:t>
                          </m:r>
                          <m:r>
                            <a:rPr lang="en-US" sz="800" i="1">
                              <a:latin typeface="Cambria Math"/>
                            </a:rPr>
                            <m:t>𝑆</m:t>
                          </m:r>
                          <m:r>
                            <a:rPr lang="en-US" sz="800" i="1">
                              <a:latin typeface="Cambria Math"/>
                            </a:rPr>
                            <m:t>(3</m:t>
                          </m:r>
                          <m:sSub>
                            <m:sSubPr>
                              <m:ctrlPr>
                                <a:rPr lang="en-US" sz="800" i="1">
                                  <a:latin typeface="Cambria Math"/>
                                </a:rPr>
                              </m:ctrlPr>
                            </m:sSubPr>
                            <m:e>
                              <m:r>
                                <a:rPr lang="en-US" sz="800" i="1">
                                  <a:latin typeface="Cambria Math"/>
                                </a:rPr>
                                <m:t>𝜏</m:t>
                              </m:r>
                            </m:e>
                            <m:sub>
                              <m:r>
                                <a:rPr lang="en-US" sz="800" i="1">
                                  <a:latin typeface="Cambria Math"/>
                                </a:rPr>
                                <m:t>1</m:t>
                              </m:r>
                            </m:sub>
                          </m:sSub>
                          <m:r>
                            <a:rPr lang="en-US" sz="800" i="1">
                              <a:latin typeface="Cambria Math"/>
                            </a:rPr>
                            <m:t>+</m:t>
                          </m:r>
                          <m:sSub>
                            <m:sSubPr>
                              <m:ctrlPr>
                                <a:rPr lang="en-US" sz="800" i="1">
                                  <a:latin typeface="Cambria Math"/>
                                </a:rPr>
                              </m:ctrlPr>
                            </m:sSubPr>
                            <m:e>
                              <m:r>
                                <a:rPr lang="en-US" sz="800" i="1">
                                  <a:latin typeface="Cambria Math"/>
                                </a:rPr>
                                <m:t>𝜏</m:t>
                              </m:r>
                            </m:e>
                            <m:sub>
                              <m:r>
                                <a:rPr lang="en-US" sz="800" i="1">
                                  <a:latin typeface="Cambria Math"/>
                                </a:rPr>
                                <m:t>2</m:t>
                              </m:r>
                            </m:sub>
                          </m:sSub>
                          <m:r>
                            <a:rPr lang="en-US" sz="800" i="1">
                              <a:latin typeface="Cambria Math"/>
                            </a:rPr>
                            <m:t>+2</m:t>
                          </m:r>
                          <m:sSub>
                            <m:sSubPr>
                              <m:ctrlPr>
                                <a:rPr lang="en-US" sz="800" i="1">
                                  <a:latin typeface="Cambria Math"/>
                                </a:rPr>
                              </m:ctrlPr>
                            </m:sSubPr>
                            <m:e>
                              <m:r>
                                <a:rPr lang="en-US" sz="800" i="1">
                                  <a:latin typeface="Cambria Math"/>
                                </a:rPr>
                                <m:t>𝜏</m:t>
                              </m:r>
                            </m:e>
                            <m:sub>
                              <m:r>
                                <a:rPr lang="en-US" sz="800" i="1">
                                  <a:latin typeface="Cambria Math"/>
                                </a:rPr>
                                <m:t>3</m:t>
                              </m:r>
                            </m:sub>
                          </m:sSub>
                          <m:r>
                            <a:rPr lang="en-US" sz="800" i="1">
                              <a:latin typeface="Cambria Math"/>
                            </a:rPr>
                            <m:t>))</m:t>
                          </m:r>
                        </m:num>
                        <m:den>
                          <m:r>
                            <a:rPr lang="en-US" sz="800" i="1">
                              <a:latin typeface="Cambria Math"/>
                            </a:rPr>
                            <m:t>72</m:t>
                          </m:r>
                          <m:r>
                            <a:rPr lang="en-US" sz="800" i="1">
                              <a:latin typeface="Cambria Math"/>
                            </a:rPr>
                            <m:t>𝑛𝑆</m:t>
                          </m:r>
                        </m:den>
                      </m:f>
                    </m:oMath>
                  </m:oMathPara>
                </a14:m>
                <a:endParaRPr lang="en-US" sz="800" dirty="0"/>
              </a:p>
            </p:txBody>
          </p:sp>
        </mc:Choice>
        <mc:Fallback xmlns="">
          <p:sp>
            <p:nvSpPr>
              <p:cNvPr id="73" name="Rectangle 72"/>
              <p:cNvSpPr>
                <a:spLocks noRot="1" noChangeAspect="1" noMove="1" noResize="1" noEditPoints="1" noAdjustHandles="1" noChangeArrowheads="1" noChangeShapeType="1" noTextEdit="1"/>
              </p:cNvSpPr>
              <p:nvPr/>
            </p:nvSpPr>
            <p:spPr>
              <a:xfrm>
                <a:off x="3193964" y="4876800"/>
                <a:ext cx="4647683" cy="394788"/>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3426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Coevolution and phylogeny interact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93" y="2971800"/>
            <a:ext cx="3527259" cy="3200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971800"/>
            <a:ext cx="3527259" cy="3200400"/>
          </a:xfrm>
          <a:prstGeom prst="rect">
            <a:avLst/>
          </a:prstGeom>
        </p:spPr>
      </p:pic>
      <p:grpSp>
        <p:nvGrpSpPr>
          <p:cNvPr id="65" name="Group 64"/>
          <p:cNvGrpSpPr/>
          <p:nvPr/>
        </p:nvGrpSpPr>
        <p:grpSpPr>
          <a:xfrm>
            <a:off x="5867400" y="1371600"/>
            <a:ext cx="1839106" cy="1406002"/>
            <a:chOff x="6248400" y="1295400"/>
            <a:chExt cx="1839106" cy="1406002"/>
          </a:xfrm>
        </p:grpSpPr>
        <p:cxnSp>
          <p:nvCxnSpPr>
            <p:cNvPr id="46" name="Straight Connector 45"/>
            <p:cNvCxnSpPr/>
            <p:nvPr/>
          </p:nvCxnSpPr>
          <p:spPr>
            <a:xfrm>
              <a:off x="6248400" y="1993004"/>
              <a:ext cx="2674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17115" y="2302220"/>
              <a:ext cx="602844" cy="15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5899" y="1496576"/>
              <a:ext cx="9540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22512" y="1487109"/>
              <a:ext cx="431" cy="82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136463" y="2035958"/>
              <a:ext cx="333461" cy="547315"/>
              <a:chOff x="5325733" y="2583675"/>
              <a:chExt cx="541667" cy="783167"/>
            </a:xfrm>
          </p:grpSpPr>
          <p:cxnSp>
            <p:nvCxnSpPr>
              <p:cNvPr id="55" name="Straight Connector 54"/>
              <p:cNvCxnSpPr/>
              <p:nvPr/>
            </p:nvCxnSpPr>
            <p:spPr>
              <a:xfrm>
                <a:off x="5328821" y="3352997"/>
                <a:ext cx="5385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25733" y="2602211"/>
                <a:ext cx="541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3079" y="2583675"/>
                <a:ext cx="0" cy="783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20" t="17487" r="12157" b="61067"/>
            <a:stretch/>
          </p:blipFill>
          <p:spPr bwMode="auto">
            <a:xfrm>
              <a:off x="7495014" y="1897790"/>
              <a:ext cx="592492" cy="38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18" t="14275" r="52526" b="61503"/>
            <a:stretch/>
          </p:blipFill>
          <p:spPr bwMode="auto">
            <a:xfrm>
              <a:off x="7495014" y="1295400"/>
              <a:ext cx="549874" cy="3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636" t="45082" r="56819" b="38465"/>
            <a:stretch/>
          </p:blipFill>
          <p:spPr bwMode="auto">
            <a:xfrm>
              <a:off x="7495014" y="2381889"/>
              <a:ext cx="588297" cy="3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6" name="Group 65"/>
          <p:cNvGrpSpPr/>
          <p:nvPr/>
        </p:nvGrpSpPr>
        <p:grpSpPr>
          <a:xfrm>
            <a:off x="1828800" y="1371600"/>
            <a:ext cx="1905000" cy="1406002"/>
            <a:chOff x="2057400" y="1295400"/>
            <a:chExt cx="1905000" cy="1406002"/>
          </a:xfrm>
        </p:grpSpPr>
        <p:cxnSp>
          <p:nvCxnSpPr>
            <p:cNvPr id="25" name="Straight Connector 24"/>
            <p:cNvCxnSpPr/>
            <p:nvPr/>
          </p:nvCxnSpPr>
          <p:spPr>
            <a:xfrm>
              <a:off x="2057400" y="1993004"/>
              <a:ext cx="3333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92009" y="2302220"/>
              <a:ext cx="602844" cy="1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90793" y="1496576"/>
              <a:ext cx="9540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7406" y="1487109"/>
              <a:ext cx="431" cy="8267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13258" y="2573597"/>
              <a:ext cx="33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11357" y="2048912"/>
              <a:ext cx="33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15879" y="2035958"/>
              <a:ext cx="0" cy="547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20" t="17487" r="12157" b="61067"/>
            <a:stretch/>
          </p:blipFill>
          <p:spPr bwMode="auto">
            <a:xfrm>
              <a:off x="3369908" y="1897790"/>
              <a:ext cx="592492" cy="38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18" t="14275" r="52526" b="61503"/>
            <a:stretch/>
          </p:blipFill>
          <p:spPr bwMode="auto">
            <a:xfrm>
              <a:off x="3369908" y="1295400"/>
              <a:ext cx="549874" cy="3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636" t="45082" r="56819" b="38465"/>
            <a:stretch/>
          </p:blipFill>
          <p:spPr bwMode="auto">
            <a:xfrm>
              <a:off x="3369908" y="2381889"/>
              <a:ext cx="588297" cy="3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Straight Connector 58"/>
            <p:cNvCxnSpPr/>
            <p:nvPr/>
          </p:nvCxnSpPr>
          <p:spPr>
            <a:xfrm>
              <a:off x="3015504" y="2281969"/>
              <a:ext cx="182" cy="306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457508" y="1365962"/>
            <a:ext cx="625424" cy="1310840"/>
          </a:xfrm>
          <a:prstGeom prst="rect">
            <a:avLst/>
          </a:prstGeom>
        </p:spPr>
      </p:pic>
    </p:spTree>
    <p:extLst>
      <p:ext uri="{BB962C8B-B14F-4D97-AF65-F5344CB8AC3E}">
        <p14:creationId xmlns:p14="http://schemas.microsoft.com/office/powerpoint/2010/main" val="2473359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0" y="152400"/>
            <a:ext cx="9144000" cy="1523494"/>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rPr>
              <a:t>Phylogeny creates a template of phenotypic similarity</a:t>
            </a:r>
          </a:p>
          <a:p>
            <a:pPr algn="ctr"/>
            <a:endParaRPr lang="en-US" sz="3100" b="1" dirty="0">
              <a:latin typeface="Cambria" panose="02040503050406030204" pitchFamily="18" charset="0"/>
              <a:cs typeface="Times New Roman" pitchFamily="18" charset="0"/>
            </a:endParaRPr>
          </a:p>
        </p:txBody>
      </p:sp>
      <p:grpSp>
        <p:nvGrpSpPr>
          <p:cNvPr id="33" name="Group 32"/>
          <p:cNvGrpSpPr/>
          <p:nvPr/>
        </p:nvGrpSpPr>
        <p:grpSpPr>
          <a:xfrm>
            <a:off x="228600" y="2514600"/>
            <a:ext cx="2372616" cy="2282178"/>
            <a:chOff x="228600" y="2594622"/>
            <a:chExt cx="2372616" cy="2282178"/>
          </a:xfrm>
        </p:grpSpPr>
        <p:cxnSp>
          <p:nvCxnSpPr>
            <p:cNvPr id="34" name="Straight Connector 33"/>
            <p:cNvCxnSpPr/>
            <p:nvPr/>
          </p:nvCxnSpPr>
          <p:spPr>
            <a:xfrm>
              <a:off x="228600" y="3777164"/>
              <a:ext cx="257233" cy="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9993" y="3135281"/>
              <a:ext cx="0" cy="1217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4120" y="3144610"/>
              <a:ext cx="7780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4430" y="4340690"/>
              <a:ext cx="1027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73145" y="3388395"/>
              <a:ext cx="497379" cy="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72142" y="2753228"/>
              <a:ext cx="7871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77598" y="2745764"/>
              <a:ext cx="356" cy="6518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785710" y="3602348"/>
              <a:ext cx="273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84142" y="3188688"/>
              <a:ext cx="275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787873" y="3178475"/>
              <a:ext cx="0" cy="431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521834" y="3969602"/>
              <a:ext cx="539067" cy="804260"/>
              <a:chOff x="4775747" y="4019557"/>
              <a:chExt cx="1093919" cy="1459718"/>
            </a:xfrm>
          </p:grpSpPr>
          <p:cxnSp>
            <p:nvCxnSpPr>
              <p:cNvPr id="57" name="Straight Connector 56"/>
              <p:cNvCxnSpPr/>
              <p:nvPr/>
            </p:nvCxnSpPr>
            <p:spPr>
              <a:xfrm>
                <a:off x="4775747" y="4031475"/>
                <a:ext cx="10787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84616" y="5102943"/>
                <a:ext cx="3304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784616" y="4019557"/>
                <a:ext cx="3981" cy="1097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09472" y="5465430"/>
                <a:ext cx="760194" cy="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05400" y="4714644"/>
                <a:ext cx="760867" cy="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15086" y="4696108"/>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239" t="68923" r="12794" b="15539"/>
            <a:stretch/>
          </p:blipFill>
          <p:spPr bwMode="auto">
            <a:xfrm>
              <a:off x="2079966" y="3825026"/>
              <a:ext cx="521250"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20" t="17487" r="12157" b="61067"/>
            <a:stretch/>
          </p:blipFill>
          <p:spPr bwMode="auto">
            <a:xfrm>
              <a:off x="2079966" y="3069544"/>
              <a:ext cx="488839" cy="30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8" t="14275" r="52526" b="61503"/>
            <a:stretch/>
          </p:blipFill>
          <p:spPr bwMode="auto">
            <a:xfrm>
              <a:off x="2079966" y="2594622"/>
              <a:ext cx="453676"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45" t="43026" r="13637" b="38465"/>
            <a:stretch/>
          </p:blipFill>
          <p:spPr bwMode="auto">
            <a:xfrm>
              <a:off x="2079966" y="4201432"/>
              <a:ext cx="464635"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57239" t="68923" r="12794" b="15539"/>
            <a:stretch/>
          </p:blipFill>
          <p:spPr bwMode="auto">
            <a:xfrm>
              <a:off x="2079966" y="4574516"/>
              <a:ext cx="488839" cy="30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36" t="45082" r="56819" b="38465"/>
            <a:stretch/>
          </p:blipFill>
          <p:spPr bwMode="auto">
            <a:xfrm>
              <a:off x="2079966" y="3451206"/>
              <a:ext cx="485377" cy="2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7600" y="2224826"/>
            <a:ext cx="5042596" cy="3200400"/>
          </a:xfrm>
          <a:prstGeom prst="rect">
            <a:avLst/>
          </a:prstGeom>
        </p:spPr>
      </p:pic>
      <p:sp>
        <p:nvSpPr>
          <p:cNvPr id="82" name="Right Brace 81"/>
          <p:cNvSpPr/>
          <p:nvPr/>
        </p:nvSpPr>
        <p:spPr>
          <a:xfrm>
            <a:off x="2622292" y="2558503"/>
            <a:ext cx="304800" cy="1019075"/>
          </a:xfrm>
          <a:prstGeom prst="rightBrace">
            <a:avLst>
              <a:gd name="adj1" fmla="val 4024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Right Brace 82"/>
          <p:cNvSpPr/>
          <p:nvPr/>
        </p:nvSpPr>
        <p:spPr>
          <a:xfrm>
            <a:off x="2619983" y="3777703"/>
            <a:ext cx="304800" cy="1019075"/>
          </a:xfrm>
          <a:prstGeom prst="rightBrace">
            <a:avLst>
              <a:gd name="adj1" fmla="val 40248"/>
              <a:gd name="adj2" fmla="val 50000"/>
            </a:avLst>
          </a:prstGeom>
          <a:ln w="381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43580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rPr>
              <a:t>And coevolution modifies this template </a:t>
            </a:r>
            <a:endParaRPr lang="en-US" sz="3100" b="1" dirty="0">
              <a:latin typeface="Cambria" panose="02040503050406030204" pitchFamily="18" charset="0"/>
            </a:endParaRPr>
          </a:p>
        </p:txBody>
      </p:sp>
      <p:grpSp>
        <p:nvGrpSpPr>
          <p:cNvPr id="3" name="Group 2"/>
          <p:cNvGrpSpPr/>
          <p:nvPr/>
        </p:nvGrpSpPr>
        <p:grpSpPr>
          <a:xfrm>
            <a:off x="228600" y="2514600"/>
            <a:ext cx="2698492" cy="2286000"/>
            <a:chOff x="228600" y="2514600"/>
            <a:chExt cx="2698492" cy="2286000"/>
          </a:xfrm>
        </p:grpSpPr>
        <p:grpSp>
          <p:nvGrpSpPr>
            <p:cNvPr id="77" name="Group 76"/>
            <p:cNvGrpSpPr/>
            <p:nvPr/>
          </p:nvGrpSpPr>
          <p:grpSpPr>
            <a:xfrm>
              <a:off x="228600" y="2514600"/>
              <a:ext cx="2377440" cy="2286000"/>
              <a:chOff x="1591771" y="1483769"/>
              <a:chExt cx="1686816" cy="1744553"/>
            </a:xfrm>
          </p:grpSpPr>
          <p:cxnSp>
            <p:nvCxnSpPr>
              <p:cNvPr id="78" name="Straight Connector 77"/>
              <p:cNvCxnSpPr/>
              <p:nvPr/>
            </p:nvCxnSpPr>
            <p:spPr>
              <a:xfrm>
                <a:off x="1591771" y="2387733"/>
                <a:ext cx="182880" cy="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780543" y="1599306"/>
                <a:ext cx="1113906" cy="1550328"/>
                <a:chOff x="5985278" y="1268921"/>
                <a:chExt cx="956199" cy="1550328"/>
              </a:xfrm>
            </p:grpSpPr>
            <p:cxnSp>
              <p:nvCxnSpPr>
                <p:cNvPr id="92" name="Straight Connector 91"/>
                <p:cNvCxnSpPr/>
                <p:nvPr/>
              </p:nvCxnSpPr>
              <p:spPr>
                <a:xfrm>
                  <a:off x="5988862" y="1566677"/>
                  <a:ext cx="0" cy="930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985278" y="1573809"/>
                  <a:ext cx="474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985467" y="2488122"/>
                  <a:ext cx="6270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460713" y="1760164"/>
                  <a:ext cx="303548" cy="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60101" y="1274627"/>
                  <a:ext cx="4803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63431" y="1268921"/>
                  <a:ext cx="217" cy="498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772572" y="1599696"/>
                  <a:ext cx="167907" cy="329850"/>
                  <a:chOff x="5325733" y="2583675"/>
                  <a:chExt cx="541667" cy="783167"/>
                </a:xfrm>
              </p:grpSpPr>
              <p:cxnSp>
                <p:nvCxnSpPr>
                  <p:cNvPr id="106" name="Straight Connector 105"/>
                  <p:cNvCxnSpPr/>
                  <p:nvPr/>
                </p:nvCxnSpPr>
                <p:spPr>
                  <a:xfrm>
                    <a:off x="5328821" y="3352997"/>
                    <a:ext cx="5385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325733" y="2602211"/>
                    <a:ext cx="5416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333079" y="2583675"/>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612487" y="2204453"/>
                  <a:ext cx="328990" cy="614796"/>
                  <a:chOff x="4775747" y="4019557"/>
                  <a:chExt cx="1093919" cy="1459718"/>
                </a:xfrm>
              </p:grpSpPr>
              <p:cxnSp>
                <p:nvCxnSpPr>
                  <p:cNvPr id="100" name="Straight Connector 99"/>
                  <p:cNvCxnSpPr/>
                  <p:nvPr/>
                </p:nvCxnSpPr>
                <p:spPr>
                  <a:xfrm>
                    <a:off x="4775747" y="4031475"/>
                    <a:ext cx="10787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784616" y="5102943"/>
                    <a:ext cx="3304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84616" y="4019557"/>
                    <a:ext cx="3981" cy="1097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109472" y="5465430"/>
                    <a:ext cx="760194" cy="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05400" y="4714644"/>
                    <a:ext cx="760867" cy="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115086" y="4696108"/>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8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239" t="68923" r="12794" b="15539"/>
              <a:stretch/>
            </p:blipFill>
            <p:spPr bwMode="auto">
              <a:xfrm>
                <a:off x="2908003" y="2424320"/>
                <a:ext cx="370584"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20" t="17487" r="12157" b="61067"/>
              <a:stretch/>
            </p:blipFill>
            <p:spPr bwMode="auto">
              <a:xfrm>
                <a:off x="2908003" y="1846811"/>
                <a:ext cx="347541" cy="23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8" t="14275" r="52526" b="61503"/>
              <a:stretch/>
            </p:blipFill>
            <p:spPr bwMode="auto">
              <a:xfrm>
                <a:off x="2908003" y="1483769"/>
                <a:ext cx="322542"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45" t="43026" r="13637" b="38465"/>
              <a:stretch/>
            </p:blipFill>
            <p:spPr bwMode="auto">
              <a:xfrm>
                <a:off x="2908003" y="2712054"/>
                <a:ext cx="330333"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57239" t="68923" r="12794" b="15539"/>
              <a:stretch/>
            </p:blipFill>
            <p:spPr bwMode="auto">
              <a:xfrm>
                <a:off x="2908003" y="2997249"/>
                <a:ext cx="347541" cy="23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36" t="45082" r="56819" b="38465"/>
              <a:stretch/>
            </p:blipFill>
            <p:spPr bwMode="auto">
              <a:xfrm>
                <a:off x="2908003" y="2138563"/>
                <a:ext cx="345080" cy="1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Up-Down Arrow 85"/>
              <p:cNvSpPr/>
              <p:nvPr/>
            </p:nvSpPr>
            <p:spPr>
              <a:xfrm>
                <a:off x="1964846" y="2002578"/>
                <a:ext cx="95686" cy="740622"/>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Up-Down Arrow 86"/>
              <p:cNvSpPr/>
              <p:nvPr/>
            </p:nvSpPr>
            <p:spPr>
              <a:xfrm>
                <a:off x="2476508" y="1648441"/>
                <a:ext cx="95686" cy="408959"/>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Up-Down Arrow 87"/>
              <p:cNvSpPr/>
              <p:nvPr/>
            </p:nvSpPr>
            <p:spPr>
              <a:xfrm>
                <a:off x="2761283" y="1978119"/>
                <a:ext cx="95686" cy="248621"/>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Up-Down Arrow 88"/>
              <p:cNvSpPr/>
              <p:nvPr/>
            </p:nvSpPr>
            <p:spPr>
              <a:xfrm>
                <a:off x="2748200" y="2868004"/>
                <a:ext cx="95686" cy="248621"/>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Up-Down Arrow 89"/>
              <p:cNvSpPr/>
              <p:nvPr/>
            </p:nvSpPr>
            <p:spPr>
              <a:xfrm>
                <a:off x="2759974" y="2290881"/>
                <a:ext cx="96243" cy="223533"/>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Up-Down Arrow 90"/>
              <p:cNvSpPr/>
              <p:nvPr/>
            </p:nvSpPr>
            <p:spPr>
              <a:xfrm>
                <a:off x="2664952" y="2572143"/>
                <a:ext cx="96243" cy="223533"/>
              </a:xfrm>
              <a:prstGeom prst="upDownArrow">
                <a:avLst/>
              </a:prstGeom>
              <a:gradFill>
                <a:gsLst>
                  <a:gs pos="0">
                    <a:srgbClr val="000082"/>
                  </a:gs>
                  <a:gs pos="30000">
                    <a:srgbClr val="66008F"/>
                  </a:gs>
                  <a:gs pos="64999">
                    <a:srgbClr val="BA0066"/>
                  </a:gs>
                  <a:gs pos="89999">
                    <a:srgbClr val="FF0000"/>
                  </a:gs>
                  <a:gs pos="100000">
                    <a:srgbClr val="FF8200"/>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ight Brace 108"/>
            <p:cNvSpPr/>
            <p:nvPr/>
          </p:nvSpPr>
          <p:spPr>
            <a:xfrm>
              <a:off x="2622292" y="2558503"/>
              <a:ext cx="304800" cy="1019075"/>
            </a:xfrm>
            <a:prstGeom prst="rightBrace">
              <a:avLst>
                <a:gd name="adj1" fmla="val 4024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Right Brace 109"/>
            <p:cNvSpPr/>
            <p:nvPr/>
          </p:nvSpPr>
          <p:spPr>
            <a:xfrm>
              <a:off x="2619983" y="3777703"/>
              <a:ext cx="304800" cy="1019075"/>
            </a:xfrm>
            <a:prstGeom prst="rightBrace">
              <a:avLst>
                <a:gd name="adj1" fmla="val 40248"/>
                <a:gd name="adj2" fmla="val 50000"/>
              </a:avLst>
            </a:prstGeom>
            <a:ln w="381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7328" y="2235869"/>
            <a:ext cx="5042596" cy="3200400"/>
          </a:xfrm>
          <a:prstGeom prst="rect">
            <a:avLst/>
          </a:prstGeom>
        </p:spPr>
      </p:pic>
    </p:spTree>
    <p:extLst>
      <p:ext uri="{BB962C8B-B14F-4D97-AF65-F5344CB8AC3E}">
        <p14:creationId xmlns:p14="http://schemas.microsoft.com/office/powerpoint/2010/main" val="1767965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876800" y="1334869"/>
            <a:ext cx="3877986" cy="646331"/>
          </a:xfrm>
          <a:prstGeom prst="rect">
            <a:avLst/>
          </a:prstGeom>
          <a:noFill/>
        </p:spPr>
        <p:txBody>
          <a:bodyPr wrap="none" rtlCol="0">
            <a:spAutoFit/>
          </a:bodyPr>
          <a:lstStyle/>
          <a:p>
            <a:pPr algn="ctr"/>
            <a:r>
              <a:rPr lang="en-US" b="1" dirty="0" smtClean="0"/>
              <a:t>Expected intensity of competition</a:t>
            </a:r>
          </a:p>
          <a:p>
            <a:pPr algn="ctr"/>
            <a:r>
              <a:rPr lang="en-US" b="1" dirty="0" smtClean="0"/>
              <a:t>(with coevolution)</a:t>
            </a:r>
            <a:endParaRPr lang="en-US" b="1" dirty="0"/>
          </a:p>
        </p:txBody>
      </p:sp>
      <p:sp>
        <p:nvSpPr>
          <p:cNvPr id="21" name="Rectangle 20"/>
          <p:cNvSpPr/>
          <p:nvPr/>
        </p:nvSpPr>
        <p:spPr>
          <a:xfrm>
            <a:off x="5127611" y="2057400"/>
            <a:ext cx="3293698" cy="3886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0011" y="2743200"/>
            <a:ext cx="2908171"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14474" y="2057400"/>
            <a:ext cx="3293698" cy="3886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TextBox 23"/>
          <p:cNvSpPr txBox="1"/>
          <p:nvPr/>
        </p:nvSpPr>
        <p:spPr>
          <a:xfrm>
            <a:off x="457200" y="1334869"/>
            <a:ext cx="3877985" cy="646331"/>
          </a:xfrm>
          <a:prstGeom prst="rect">
            <a:avLst/>
          </a:prstGeom>
          <a:noFill/>
        </p:spPr>
        <p:txBody>
          <a:bodyPr wrap="none" rtlCol="0">
            <a:spAutoFit/>
          </a:bodyPr>
          <a:lstStyle/>
          <a:p>
            <a:pPr algn="ctr"/>
            <a:r>
              <a:rPr lang="en-US" b="1" dirty="0" smtClean="0"/>
              <a:t>Expected </a:t>
            </a:r>
            <a:r>
              <a:rPr lang="en-US" b="1" dirty="0"/>
              <a:t>intensity of </a:t>
            </a:r>
            <a:r>
              <a:rPr lang="en-US" b="1" dirty="0" smtClean="0"/>
              <a:t>competition</a:t>
            </a:r>
          </a:p>
          <a:p>
            <a:pPr algn="ctr"/>
            <a:r>
              <a:rPr lang="en-US" b="1" dirty="0" smtClean="0"/>
              <a:t>(without coevolution)</a:t>
            </a:r>
            <a:endParaRPr lang="en-US" b="1" dirty="0"/>
          </a:p>
        </p:txBody>
      </p:sp>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540" y="2743200"/>
            <a:ext cx="2905566"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0" y="6400800"/>
            <a:ext cx="9144000" cy="369332"/>
          </a:xfrm>
          <a:prstGeom prst="rect">
            <a:avLst/>
          </a:prstGeom>
          <a:noFill/>
        </p:spPr>
        <p:txBody>
          <a:bodyPr wrap="square" rtlCol="0">
            <a:spAutoFit/>
          </a:bodyPr>
          <a:lstStyle/>
          <a:p>
            <a:pPr algn="ctr"/>
            <a:r>
              <a:rPr lang="en-US" b="1" dirty="0" smtClean="0"/>
              <a:t>If we also have information about the historical strength of coevolution</a:t>
            </a:r>
            <a:endParaRPr lang="en-US" b="1" dirty="0"/>
          </a:p>
        </p:txBody>
      </p:sp>
      <p:sp>
        <p:nvSpPr>
          <p:cNvPr id="11"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Contemporary interactions can be predicted</a:t>
            </a:r>
            <a:endParaRPr lang="en-US" sz="3100" b="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933707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100" b="1" dirty="0" smtClean="0">
                <a:latin typeface="Cambria" panose="02040503050406030204" pitchFamily="18" charset="0"/>
                <a:cs typeface="Times New Roman" pitchFamily="18" charset="0"/>
              </a:rPr>
              <a:t>The importance of coevolution</a:t>
            </a:r>
            <a:endParaRPr lang="en-US" altLang="en-US" sz="3100" b="1" dirty="0">
              <a:latin typeface="Cambria" panose="02040503050406030204" pitchFamily="18" charset="0"/>
              <a:cs typeface="Times New Roman" pitchFamily="18" charset="0"/>
            </a:endParaRPr>
          </a:p>
        </p:txBody>
      </p:sp>
      <p:sp>
        <p:nvSpPr>
          <p:cNvPr id="4" name="TextBox 3"/>
          <p:cNvSpPr txBox="1"/>
          <p:nvPr/>
        </p:nvSpPr>
        <p:spPr>
          <a:xfrm>
            <a:off x="0" y="6324600"/>
            <a:ext cx="9144000" cy="369332"/>
          </a:xfrm>
          <a:prstGeom prst="rect">
            <a:avLst/>
          </a:prstGeom>
          <a:noFill/>
        </p:spPr>
        <p:txBody>
          <a:bodyPr wrap="square" rtlCol="0">
            <a:spAutoFit/>
          </a:bodyPr>
          <a:lstStyle/>
          <a:p>
            <a:pPr algn="ctr"/>
            <a:r>
              <a:rPr lang="en-US" b="1" dirty="0" smtClean="0"/>
              <a:t>Much of what we know about coevolution comes from mathematical models</a:t>
            </a:r>
            <a:endParaRPr lang="en-US"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50" y="4238625"/>
            <a:ext cx="31051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92258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650" y="1377793"/>
            <a:ext cx="27131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3717" y="3786186"/>
            <a:ext cx="2353554" cy="206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332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524655"/>
            <a:ext cx="3745928" cy="2377440"/>
          </a:xfrm>
          <a:prstGeom prst="rect">
            <a:avLst/>
          </a:prstGeom>
        </p:spPr>
      </p:pic>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12" y="3524655"/>
            <a:ext cx="3745928" cy="2377440"/>
          </a:xfrm>
          <a:prstGeom prst="rect">
            <a:avLst/>
          </a:prstGeom>
        </p:spPr>
      </p:pic>
      <p:sp>
        <p:nvSpPr>
          <p:cNvPr id="2"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Conclusion 1: Coevolution leaves a signature</a:t>
            </a:r>
            <a:endParaRPr lang="en-US" sz="3100" b="1" dirty="0">
              <a:latin typeface="Cambria" panose="02040503050406030204"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694" y="3709416"/>
            <a:ext cx="939800" cy="51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0623" y="3723076"/>
            <a:ext cx="93157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01496"/>
            <a:ext cx="2061309" cy="174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891" y="1295400"/>
            <a:ext cx="2061309" cy="174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669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152400"/>
            <a:ext cx="9144000" cy="569387"/>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Conclusion 2: Interactions can be </a:t>
            </a:r>
            <a:r>
              <a:rPr lang="en-US" sz="3100" b="1" dirty="0" smtClean="0">
                <a:latin typeface="Cambria" panose="02040503050406030204" pitchFamily="18" charset="0"/>
                <a:cs typeface="Times New Roman" pitchFamily="18" charset="0"/>
              </a:rPr>
              <a:t>predicted</a:t>
            </a:r>
            <a:endParaRPr lang="en-US" sz="3100" b="1" dirty="0">
              <a:latin typeface="Cambria" panose="02040503050406030204" pitchFamily="18" charset="0"/>
              <a:cs typeface="Times New Roman" pitchFamily="18" charset="0"/>
            </a:endParaRPr>
          </a:p>
        </p:txBody>
      </p:sp>
      <p:sp>
        <p:nvSpPr>
          <p:cNvPr id="73" name="Rectangle 72"/>
          <p:cNvSpPr/>
          <p:nvPr/>
        </p:nvSpPr>
        <p:spPr>
          <a:xfrm>
            <a:off x="5127611" y="2895600"/>
            <a:ext cx="3293698" cy="3276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0011" y="3186228"/>
            <a:ext cx="2908171"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791183" y="2450068"/>
            <a:ext cx="3296736" cy="369332"/>
          </a:xfrm>
          <a:prstGeom prst="rect">
            <a:avLst/>
          </a:prstGeom>
          <a:noFill/>
        </p:spPr>
        <p:txBody>
          <a:bodyPr wrap="none" rtlCol="0">
            <a:spAutoFit/>
          </a:bodyPr>
          <a:lstStyle/>
          <a:p>
            <a:r>
              <a:rPr lang="en-US" b="1" dirty="0" smtClean="0"/>
              <a:t>We can predict asymmetries</a:t>
            </a:r>
            <a:endParaRPr lang="en-US" b="1" dirty="0"/>
          </a:p>
        </p:txBody>
      </p:sp>
      <p:sp>
        <p:nvSpPr>
          <p:cNvPr id="76" name="Rectangle 75"/>
          <p:cNvSpPr/>
          <p:nvPr/>
        </p:nvSpPr>
        <p:spPr>
          <a:xfrm>
            <a:off x="762000" y="2895600"/>
            <a:ext cx="3291840" cy="3276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traits evolve?</a:t>
            </a:r>
            <a:endParaRPr lang="en-US" dirty="0"/>
          </a:p>
        </p:txBody>
      </p:sp>
      <p:pic>
        <p:nvPicPr>
          <p:cNvPr id="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08" y="3186228"/>
            <a:ext cx="2908172"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5329664" y="2450068"/>
            <a:ext cx="2835071" cy="369332"/>
          </a:xfrm>
          <a:prstGeom prst="rect">
            <a:avLst/>
          </a:prstGeom>
          <a:noFill/>
        </p:spPr>
        <p:txBody>
          <a:bodyPr wrap="none" rtlCol="0">
            <a:spAutoFit/>
          </a:bodyPr>
          <a:lstStyle/>
          <a:p>
            <a:r>
              <a:rPr lang="en-US" b="1" dirty="0" smtClean="0"/>
              <a:t>We can predict intensity</a:t>
            </a:r>
            <a:endParaRPr lang="en-US" b="1" dirty="0"/>
          </a:p>
        </p:txBody>
      </p:sp>
      <p:pic>
        <p:nvPicPr>
          <p:cNvPr id="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143000"/>
            <a:ext cx="2043211"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4860" y="1172782"/>
            <a:ext cx="200339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840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76200"/>
            <a:ext cx="9144000" cy="523875"/>
          </a:xfrm>
          <a:prstGeom prst="rect">
            <a:avLst/>
          </a:prstGeom>
          <a:noFill/>
          <a:ln w="9525">
            <a:noFill/>
            <a:miter lim="800000"/>
            <a:headEnd/>
            <a:tailEnd/>
          </a:ln>
        </p:spPr>
        <p:txBody>
          <a:bodyPr>
            <a:spAutoFit/>
          </a:bodyPr>
          <a:lstStyle/>
          <a:p>
            <a:pPr algn="ctr"/>
            <a:r>
              <a:rPr lang="en-US" sz="2800" b="1" dirty="0">
                <a:latin typeface="Cambria" panose="02040503050406030204" pitchFamily="18" charset="0"/>
                <a:cs typeface="Times New Roman" pitchFamily="18" charset="0"/>
              </a:rPr>
              <a:t>Acknowledgements</a:t>
            </a:r>
            <a:endParaRPr lang="en-US" sz="2800" dirty="0">
              <a:latin typeface="Cambria" panose="02040503050406030204" pitchFamily="18" charset="0"/>
              <a:cs typeface="Times New Roman" pitchFamily="18" charset="0"/>
            </a:endParaRPr>
          </a:p>
        </p:txBody>
      </p:sp>
      <p:sp>
        <p:nvSpPr>
          <p:cNvPr id="13" name="TextBox 4"/>
          <p:cNvSpPr txBox="1">
            <a:spLocks noChangeArrowheads="1"/>
          </p:cNvSpPr>
          <p:nvPr/>
        </p:nvSpPr>
        <p:spPr bwMode="auto">
          <a:xfrm>
            <a:off x="6019800" y="1295400"/>
            <a:ext cx="1101725" cy="400050"/>
          </a:xfrm>
          <a:prstGeom prst="rect">
            <a:avLst/>
          </a:prstGeom>
          <a:noFill/>
          <a:ln w="9525">
            <a:noFill/>
            <a:miter lim="800000"/>
            <a:headEnd/>
            <a:tailEnd/>
          </a:ln>
        </p:spPr>
        <p:txBody>
          <a:bodyPr wrap="none">
            <a:spAutoFit/>
          </a:bodyPr>
          <a:lstStyle/>
          <a:p>
            <a:r>
              <a:rPr lang="en-US" sz="2000" u="sng" dirty="0">
                <a:latin typeface="Cambria" panose="02040503050406030204" pitchFamily="18" charset="0"/>
              </a:rPr>
              <a:t>Funding</a:t>
            </a:r>
          </a:p>
        </p:txBody>
      </p:sp>
      <p:sp>
        <p:nvSpPr>
          <p:cNvPr id="14" name="TextBox 8"/>
          <p:cNvSpPr txBox="1">
            <a:spLocks noChangeArrowheads="1"/>
          </p:cNvSpPr>
          <p:nvPr/>
        </p:nvSpPr>
        <p:spPr bwMode="auto">
          <a:xfrm>
            <a:off x="5056187" y="1695450"/>
            <a:ext cx="2982483" cy="369332"/>
          </a:xfrm>
          <a:prstGeom prst="rect">
            <a:avLst/>
          </a:prstGeom>
          <a:noFill/>
          <a:ln w="9525">
            <a:noFill/>
            <a:miter lim="800000"/>
            <a:headEnd/>
            <a:tailEnd/>
          </a:ln>
        </p:spPr>
        <p:txBody>
          <a:bodyPr wrap="none">
            <a:spAutoFit/>
          </a:bodyPr>
          <a:lstStyle/>
          <a:p>
            <a:r>
              <a:rPr lang="en-US" dirty="0">
                <a:latin typeface="Cambria" panose="02040503050406030204" pitchFamily="18" charset="0"/>
              </a:rPr>
              <a:t>National Science Foundation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025" y="1927225"/>
            <a:ext cx="4445000" cy="3333750"/>
          </a:xfrm>
          <a:prstGeom prst="rect">
            <a:avLst/>
          </a:prstGeom>
        </p:spPr>
      </p:pic>
      <p:sp>
        <p:nvSpPr>
          <p:cNvPr id="3" name="TextBox 2"/>
          <p:cNvSpPr txBox="1"/>
          <p:nvPr/>
        </p:nvSpPr>
        <p:spPr>
          <a:xfrm>
            <a:off x="1390650" y="5873016"/>
            <a:ext cx="1569660" cy="369332"/>
          </a:xfrm>
          <a:prstGeom prst="rect">
            <a:avLst/>
          </a:prstGeom>
          <a:noFill/>
        </p:spPr>
        <p:txBody>
          <a:bodyPr wrap="none" rtlCol="0">
            <a:spAutoFit/>
          </a:bodyPr>
          <a:lstStyle/>
          <a:p>
            <a:r>
              <a:rPr lang="en-US" dirty="0" smtClean="0">
                <a:latin typeface="Cambria" panose="02040503050406030204" pitchFamily="18" charset="0"/>
              </a:rPr>
              <a:t>Luke Harmon</a:t>
            </a: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100" b="1" dirty="0" smtClean="0">
                <a:latin typeface="Cambria" panose="02040503050406030204" pitchFamily="18" charset="0"/>
                <a:cs typeface="Times New Roman" pitchFamily="18" charset="0"/>
              </a:rPr>
              <a:t>A key assumption of coevolutionary theory</a:t>
            </a:r>
            <a:endParaRPr lang="en-US" altLang="en-US" sz="3100" b="1" dirty="0">
              <a:latin typeface="Cambria" panose="02040503050406030204" pitchFamily="18" charset="0"/>
              <a:cs typeface="Times New Roman" pitchFamily="18" charset="0"/>
            </a:endParaRPr>
          </a:p>
        </p:txBody>
      </p:sp>
      <p:grpSp>
        <p:nvGrpSpPr>
          <p:cNvPr id="6" name="Group 5"/>
          <p:cNvGrpSpPr/>
          <p:nvPr/>
        </p:nvGrpSpPr>
        <p:grpSpPr>
          <a:xfrm>
            <a:off x="2740957" y="1820685"/>
            <a:ext cx="3659843" cy="3659843"/>
            <a:chOff x="2740957" y="1600200"/>
            <a:chExt cx="3659843" cy="3659843"/>
          </a:xfrm>
        </p:grpSpPr>
        <p:cxnSp>
          <p:nvCxnSpPr>
            <p:cNvPr id="5" name="Straight Connector 4"/>
            <p:cNvCxnSpPr/>
            <p:nvPr/>
          </p:nvCxnSpPr>
          <p:spPr>
            <a:xfrm>
              <a:off x="2743200" y="3429000"/>
              <a:ext cx="365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2743200" y="3429000"/>
              <a:ext cx="365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2700000">
              <a:off x="2745443" y="3431243"/>
              <a:ext cx="365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8100000">
              <a:off x="2740957" y="3426757"/>
              <a:ext cx="365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39" t="68923" r="12794" b="15539"/>
          <a:stretch/>
        </p:blipFill>
        <p:spPr bwMode="auto">
          <a:xfrm>
            <a:off x="4070020" y="5547360"/>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t="45082" r="56819" b="38465"/>
          <a:stretch/>
        </p:blipFill>
        <p:spPr bwMode="auto">
          <a:xfrm>
            <a:off x="5798876" y="4978687"/>
            <a:ext cx="8915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45" t="43026" r="13637" b="38465"/>
          <a:stretch/>
        </p:blipFill>
        <p:spPr bwMode="auto">
          <a:xfrm>
            <a:off x="6486004" y="3351463"/>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520" t="17487" r="12157" b="61067"/>
          <a:stretch/>
        </p:blipFill>
        <p:spPr bwMode="auto">
          <a:xfrm>
            <a:off x="5827636" y="1904080"/>
            <a:ext cx="748246"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18" t="14275" r="52526" b="61503"/>
          <a:stretch/>
        </p:blipFill>
        <p:spPr bwMode="auto">
          <a:xfrm>
            <a:off x="4212336" y="1168413"/>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45" t="43026" r="13637" b="38465"/>
          <a:stretch/>
        </p:blipFill>
        <p:spPr bwMode="auto">
          <a:xfrm>
            <a:off x="2448984" y="4998720"/>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39" t="68923" r="12794" b="15539"/>
          <a:stretch/>
        </p:blipFill>
        <p:spPr bwMode="auto">
          <a:xfrm>
            <a:off x="2396988" y="1805445"/>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t="45082" r="56819" b="38465"/>
          <a:stretch/>
        </p:blipFill>
        <p:spPr bwMode="auto">
          <a:xfrm>
            <a:off x="1779270" y="3377408"/>
            <a:ext cx="8915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37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100" b="1" dirty="0" smtClean="0">
                <a:latin typeface="Cambria" panose="02040503050406030204" pitchFamily="18" charset="0"/>
                <a:cs typeface="Times New Roman" pitchFamily="18" charset="0"/>
              </a:rPr>
              <a:t>A key assumption of comparative methods</a:t>
            </a:r>
            <a:endParaRPr lang="en-US" altLang="en-US" sz="3100" b="1" dirty="0">
              <a:latin typeface="Cambria" panose="02040503050406030204" pitchFamily="18" charset="0"/>
              <a:cs typeface="Times New Roman" pitchFamily="18" charset="0"/>
            </a:endParaRPr>
          </a:p>
        </p:txBody>
      </p:sp>
      <p:grpSp>
        <p:nvGrpSpPr>
          <p:cNvPr id="10" name="Group 9"/>
          <p:cNvGrpSpPr/>
          <p:nvPr/>
        </p:nvGrpSpPr>
        <p:grpSpPr>
          <a:xfrm>
            <a:off x="1447800" y="2260378"/>
            <a:ext cx="4419600" cy="3319156"/>
            <a:chOff x="381000" y="1883833"/>
            <a:chExt cx="6019800" cy="3319156"/>
          </a:xfrm>
        </p:grpSpPr>
        <p:cxnSp>
          <p:nvCxnSpPr>
            <p:cNvPr id="11" name="Straight Connector 10"/>
            <p:cNvCxnSpPr/>
            <p:nvPr/>
          </p:nvCxnSpPr>
          <p:spPr>
            <a:xfrm>
              <a:off x="381000" y="35052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2590800"/>
              <a:ext cx="0" cy="2209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88067" y="2607733"/>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24397" y="3664922"/>
              <a:ext cx="14764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12067" y="3276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31311" y="4379399"/>
              <a:ext cx="2242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49749" y="5188465"/>
              <a:ext cx="2240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08257" y="1897380"/>
              <a:ext cx="2992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15930" y="2914136"/>
              <a:ext cx="14848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8958" y="4778598"/>
              <a:ext cx="2269067" cy="10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1883833"/>
              <a:ext cx="0" cy="1392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1213" y="4364789"/>
              <a:ext cx="6812"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6067" y="2895600"/>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39" t="68923" r="12794" b="15539"/>
          <a:stretch/>
        </p:blipFill>
        <p:spPr bwMode="auto">
          <a:xfrm>
            <a:off x="5922369" y="5233177"/>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t="45082" r="56819" b="38465"/>
          <a:stretch/>
        </p:blipFill>
        <p:spPr bwMode="auto">
          <a:xfrm>
            <a:off x="5907769" y="4481624"/>
            <a:ext cx="8915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45" t="43026" r="13637" b="38465"/>
          <a:stretch/>
        </p:blipFill>
        <p:spPr bwMode="auto">
          <a:xfrm>
            <a:off x="5912145" y="3780992"/>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520" t="17487" r="12157" b="61067"/>
          <a:stretch/>
        </p:blipFill>
        <p:spPr bwMode="auto">
          <a:xfrm>
            <a:off x="5912145" y="3016361"/>
            <a:ext cx="748246"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18" t="14275" r="52526" b="61503"/>
          <a:stretch/>
        </p:blipFill>
        <p:spPr bwMode="auto">
          <a:xfrm>
            <a:off x="5869613" y="1902742"/>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7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100" b="1" dirty="0" smtClean="0">
                <a:latin typeface="Cambria" panose="02040503050406030204" pitchFamily="18" charset="0"/>
                <a:cs typeface="Times New Roman" pitchFamily="18" charset="0"/>
              </a:rPr>
              <a:t>The current state of affairs</a:t>
            </a:r>
            <a:endParaRPr lang="en-US" altLang="en-US" sz="3100" b="1" dirty="0">
              <a:latin typeface="Cambria" panose="02040503050406030204" pitchFamily="18" charset="0"/>
              <a:cs typeface="Times New Roman" pitchFamily="18" charset="0"/>
            </a:endParaRPr>
          </a:p>
        </p:txBody>
      </p:sp>
      <p:grpSp>
        <p:nvGrpSpPr>
          <p:cNvPr id="4" name="Group 3"/>
          <p:cNvGrpSpPr/>
          <p:nvPr/>
        </p:nvGrpSpPr>
        <p:grpSpPr>
          <a:xfrm rot="16200000">
            <a:off x="5351326" y="1891236"/>
            <a:ext cx="3117059" cy="3456163"/>
            <a:chOff x="4903117" y="1883952"/>
            <a:chExt cx="3879075" cy="4272279"/>
          </a:xfrm>
        </p:grpSpPr>
        <p:grpSp>
          <p:nvGrpSpPr>
            <p:cNvPr id="10" name="Group 9"/>
            <p:cNvGrpSpPr/>
            <p:nvPr/>
          </p:nvGrpSpPr>
          <p:grpSpPr>
            <a:xfrm rot="5400000">
              <a:off x="5135038" y="1854314"/>
              <a:ext cx="3259880" cy="3319156"/>
              <a:chOff x="381000" y="1883833"/>
              <a:chExt cx="6019800" cy="3319156"/>
            </a:xfrm>
          </p:grpSpPr>
          <p:cxnSp>
            <p:nvCxnSpPr>
              <p:cNvPr id="11" name="Straight Connector 10"/>
              <p:cNvCxnSpPr/>
              <p:nvPr/>
            </p:nvCxnSpPr>
            <p:spPr>
              <a:xfrm>
                <a:off x="381000" y="35052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2590800"/>
                <a:ext cx="0" cy="2209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88067" y="2607733"/>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24397" y="3664922"/>
                <a:ext cx="14764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12067" y="3276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31311" y="4379399"/>
                <a:ext cx="2242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49749" y="5188465"/>
                <a:ext cx="2240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08257" y="1897380"/>
                <a:ext cx="2992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15930" y="2914136"/>
                <a:ext cx="14848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8958" y="4778598"/>
                <a:ext cx="2269067" cy="10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1883833"/>
                <a:ext cx="0" cy="1392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1213" y="4364789"/>
                <a:ext cx="6812"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6067" y="2895600"/>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39" t="68923" r="12794" b="15539"/>
            <a:stretch/>
          </p:blipFill>
          <p:spPr bwMode="auto">
            <a:xfrm rot="5400000">
              <a:off x="4698722" y="5403196"/>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36" t="45082" r="56819" b="38465"/>
            <a:stretch/>
          </p:blipFill>
          <p:spPr bwMode="auto">
            <a:xfrm rot="5400000">
              <a:off x="5483221" y="5355651"/>
              <a:ext cx="8915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45" t="43026" r="13637" b="38465"/>
            <a:stretch/>
          </p:blipFill>
          <p:spPr bwMode="auto">
            <a:xfrm rot="5400000">
              <a:off x="6202903" y="5340976"/>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520" t="17487" r="12157" b="61067"/>
            <a:stretch/>
          </p:blipFill>
          <p:spPr bwMode="auto">
            <a:xfrm rot="5400000">
              <a:off x="7020130" y="5288380"/>
              <a:ext cx="748246"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18" t="14275" r="52526" b="61503"/>
            <a:stretch/>
          </p:blipFill>
          <p:spPr bwMode="auto">
            <a:xfrm rot="5400000">
              <a:off x="8091217" y="5288380"/>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0034"/>
            <a:ext cx="3925322" cy="347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1561" y="1094601"/>
            <a:ext cx="3124200" cy="646331"/>
          </a:xfrm>
          <a:prstGeom prst="rect">
            <a:avLst/>
          </a:prstGeom>
          <a:noFill/>
        </p:spPr>
        <p:txBody>
          <a:bodyPr wrap="square" rtlCol="0">
            <a:spAutoFit/>
          </a:bodyPr>
          <a:lstStyle/>
          <a:p>
            <a:pPr algn="ctr"/>
            <a:r>
              <a:rPr lang="en-US" dirty="0" smtClean="0"/>
              <a:t>Coevolutionary theory ignores phylogeny</a:t>
            </a:r>
            <a:endParaRPr lang="en-US" dirty="0"/>
          </a:p>
        </p:txBody>
      </p:sp>
      <p:sp>
        <p:nvSpPr>
          <p:cNvPr id="34" name="TextBox 33"/>
          <p:cNvSpPr txBox="1"/>
          <p:nvPr/>
        </p:nvSpPr>
        <p:spPr>
          <a:xfrm>
            <a:off x="5334000" y="1066800"/>
            <a:ext cx="3228330" cy="646331"/>
          </a:xfrm>
          <a:prstGeom prst="rect">
            <a:avLst/>
          </a:prstGeom>
          <a:noFill/>
        </p:spPr>
        <p:txBody>
          <a:bodyPr wrap="square" rtlCol="0">
            <a:spAutoFit/>
          </a:bodyPr>
          <a:lstStyle/>
          <a:p>
            <a:pPr algn="ctr"/>
            <a:r>
              <a:rPr lang="en-US" dirty="0" smtClean="0"/>
              <a:t>Phylogenetic comparative methods ignore coevolution</a:t>
            </a:r>
            <a:endParaRPr lang="en-US" dirty="0"/>
          </a:p>
        </p:txBody>
      </p:sp>
    </p:spTree>
    <p:extLst>
      <p:ext uri="{BB962C8B-B14F-4D97-AF65-F5344CB8AC3E}">
        <p14:creationId xmlns:p14="http://schemas.microsoft.com/office/powerpoint/2010/main" val="377843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This raises two important questions</a:t>
            </a:r>
            <a:endParaRPr lang="en-US" sz="3100" b="1" dirty="0">
              <a:latin typeface="Cambria" panose="02040503050406030204" pitchFamily="18" charset="0"/>
              <a:cs typeface="Times New Roman" pitchFamily="18" charset="0"/>
            </a:endParaRPr>
          </a:p>
        </p:txBody>
      </p:sp>
      <p:sp>
        <p:nvSpPr>
          <p:cNvPr id="18435" name="TextBox 3"/>
          <p:cNvSpPr txBox="1">
            <a:spLocks noChangeArrowheads="1"/>
          </p:cNvSpPr>
          <p:nvPr/>
        </p:nvSpPr>
        <p:spPr bwMode="auto">
          <a:xfrm>
            <a:off x="0" y="6324600"/>
            <a:ext cx="9144000" cy="400110"/>
          </a:xfrm>
          <a:prstGeom prst="rect">
            <a:avLst/>
          </a:prstGeom>
          <a:noFill/>
          <a:ln w="9525">
            <a:noFill/>
            <a:miter lim="800000"/>
            <a:headEnd/>
            <a:tailEnd/>
          </a:ln>
        </p:spPr>
        <p:txBody>
          <a:bodyPr>
            <a:spAutoFit/>
          </a:bodyPr>
          <a:lstStyle/>
          <a:p>
            <a:pPr algn="ctr"/>
            <a:r>
              <a:rPr lang="en-US" sz="2000" b="1" dirty="0">
                <a:latin typeface="Cambria" panose="02040503050406030204" pitchFamily="18" charset="0"/>
                <a:cs typeface="Times New Roman" pitchFamily="18" charset="0"/>
              </a:rPr>
              <a:t>Our goal is to use a mathematical model to answer these questions</a:t>
            </a:r>
          </a:p>
        </p:txBody>
      </p:sp>
      <p:sp>
        <p:nvSpPr>
          <p:cNvPr id="7" name="Flowchart: Alternate Process 6"/>
          <p:cNvSpPr/>
          <p:nvPr/>
        </p:nvSpPr>
        <p:spPr>
          <a:xfrm>
            <a:off x="1905000" y="1828800"/>
            <a:ext cx="3733800" cy="1143000"/>
          </a:xfrm>
          <a:prstGeom prst="flowChartAlternateProcess">
            <a:avLst/>
          </a:prstGeom>
          <a:solidFill>
            <a:srgbClr val="F0F2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365760" anchor="ctr"/>
          <a:lstStyle/>
          <a:p>
            <a:pPr marL="342900" algn="ctr">
              <a:defRPr/>
            </a:pPr>
            <a:r>
              <a:rPr lang="en-US" dirty="0" smtClean="0">
                <a:solidFill>
                  <a:schemeClr val="tx1"/>
                </a:solidFill>
                <a:latin typeface="Cambria" panose="02040503050406030204" pitchFamily="18" charset="0"/>
              </a:rPr>
              <a:t>Do coevolution and phylogeny interact to shape contemporary trait values?</a:t>
            </a:r>
            <a:endParaRPr lang="en-US" b="1" dirty="0">
              <a:solidFill>
                <a:schemeClr val="tx1"/>
              </a:solidFill>
              <a:latin typeface="Cambria" panose="02040503050406030204" pitchFamily="18" charset="0"/>
              <a:cs typeface="Times New Roman" pitchFamily="18" charset="0"/>
            </a:endParaRPr>
          </a:p>
        </p:txBody>
      </p:sp>
      <p:sp>
        <p:nvSpPr>
          <p:cNvPr id="18439" name="TextBox 9"/>
          <p:cNvSpPr txBox="1">
            <a:spLocks noChangeArrowheads="1"/>
          </p:cNvSpPr>
          <p:nvPr/>
        </p:nvSpPr>
        <p:spPr bwMode="auto">
          <a:xfrm>
            <a:off x="301625" y="2209800"/>
            <a:ext cx="1390124" cy="369332"/>
          </a:xfrm>
          <a:prstGeom prst="rect">
            <a:avLst/>
          </a:prstGeom>
          <a:noFill/>
          <a:ln w="9525">
            <a:noFill/>
            <a:miter lim="800000"/>
            <a:headEnd/>
            <a:tailEnd/>
          </a:ln>
        </p:spPr>
        <p:txBody>
          <a:bodyPr wrap="none">
            <a:spAutoFit/>
          </a:bodyPr>
          <a:lstStyle/>
          <a:p>
            <a:r>
              <a:rPr lang="en-US" b="1" dirty="0">
                <a:latin typeface="Cambria" panose="02040503050406030204" pitchFamily="18" charset="0"/>
                <a:cs typeface="Times New Roman" pitchFamily="18" charset="0"/>
              </a:rPr>
              <a:t>Question 1:</a:t>
            </a:r>
          </a:p>
        </p:txBody>
      </p:sp>
      <p:sp>
        <p:nvSpPr>
          <p:cNvPr id="18440" name="TextBox 10"/>
          <p:cNvSpPr txBox="1">
            <a:spLocks noChangeArrowheads="1"/>
          </p:cNvSpPr>
          <p:nvPr/>
        </p:nvSpPr>
        <p:spPr bwMode="auto">
          <a:xfrm>
            <a:off x="2587625" y="4354513"/>
            <a:ext cx="1390124" cy="369332"/>
          </a:xfrm>
          <a:prstGeom prst="rect">
            <a:avLst/>
          </a:prstGeom>
          <a:noFill/>
          <a:ln w="9525">
            <a:noFill/>
            <a:miter lim="800000"/>
            <a:headEnd/>
            <a:tailEnd/>
          </a:ln>
        </p:spPr>
        <p:txBody>
          <a:bodyPr wrap="none">
            <a:spAutoFit/>
          </a:bodyPr>
          <a:lstStyle/>
          <a:p>
            <a:r>
              <a:rPr lang="en-US" b="1" dirty="0">
                <a:latin typeface="Cambria" panose="02040503050406030204" pitchFamily="18" charset="0"/>
                <a:cs typeface="Times New Roman" pitchFamily="18" charset="0"/>
              </a:rPr>
              <a:t>Question 2:</a:t>
            </a:r>
          </a:p>
        </p:txBody>
      </p:sp>
      <p:sp>
        <p:nvSpPr>
          <p:cNvPr id="10" name="Flowchart: Alternate Process 9"/>
          <p:cNvSpPr/>
          <p:nvPr/>
        </p:nvSpPr>
        <p:spPr>
          <a:xfrm>
            <a:off x="4191000" y="3962400"/>
            <a:ext cx="3733800" cy="1143000"/>
          </a:xfrm>
          <a:prstGeom prst="flowChartAlternateProcess">
            <a:avLst/>
          </a:prstGeom>
          <a:solidFill>
            <a:srgbClr val="DCD7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365760" anchor="ctr"/>
          <a:lstStyle/>
          <a:p>
            <a:pPr marL="342900" algn="ctr">
              <a:defRPr/>
            </a:pPr>
            <a:r>
              <a:rPr lang="en-US" dirty="0" smtClean="0">
                <a:solidFill>
                  <a:schemeClr val="tx1"/>
                </a:solidFill>
                <a:latin typeface="Cambria" panose="02040503050406030204" pitchFamily="18" charset="0"/>
              </a:rPr>
              <a:t>Can we predict contemporary rates of interaction?</a:t>
            </a:r>
            <a:endParaRPr lang="en-US" b="1" dirty="0">
              <a:solidFill>
                <a:schemeClr val="tx1"/>
              </a:solidFill>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161939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smtClean="0">
                <a:latin typeface="Cambria" panose="02040503050406030204" pitchFamily="18" charset="0"/>
                <a:cs typeface="Times New Roman" pitchFamily="18" charset="0"/>
              </a:rPr>
              <a:t>Merging coevolution and </a:t>
            </a:r>
            <a:r>
              <a:rPr lang="en-US" sz="3100" b="1" dirty="0">
                <a:latin typeface="Cambria" panose="02040503050406030204" pitchFamily="18" charset="0"/>
                <a:cs typeface="Times New Roman" pitchFamily="18" charset="0"/>
              </a:rPr>
              <a:t>evolutionary history </a:t>
            </a:r>
          </a:p>
        </p:txBody>
      </p:sp>
      <p:grpSp>
        <p:nvGrpSpPr>
          <p:cNvPr id="5" name="Group 4"/>
          <p:cNvGrpSpPr/>
          <p:nvPr/>
        </p:nvGrpSpPr>
        <p:grpSpPr>
          <a:xfrm>
            <a:off x="4977423" y="1957836"/>
            <a:ext cx="2895600" cy="3319156"/>
            <a:chOff x="381000" y="1883833"/>
            <a:chExt cx="6019800" cy="3319156"/>
          </a:xfrm>
        </p:grpSpPr>
        <p:cxnSp>
          <p:nvCxnSpPr>
            <p:cNvPr id="6" name="Straight Connector 5"/>
            <p:cNvCxnSpPr/>
            <p:nvPr/>
          </p:nvCxnSpPr>
          <p:spPr>
            <a:xfrm>
              <a:off x="381000" y="35052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2590800"/>
              <a:ext cx="0" cy="2209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88067" y="2607733"/>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24397" y="3664922"/>
              <a:ext cx="14764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12067" y="3276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1311" y="4379399"/>
              <a:ext cx="2242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49749" y="5188465"/>
              <a:ext cx="2240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08257" y="1897380"/>
              <a:ext cx="2992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15930" y="2914136"/>
              <a:ext cx="14848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88958" y="4778598"/>
              <a:ext cx="2269067" cy="10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29000" y="1883833"/>
              <a:ext cx="0" cy="1392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51213" y="4364789"/>
              <a:ext cx="6812"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36067" y="2895600"/>
              <a:ext cx="0" cy="783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39" t="68923" r="12794" b="15539"/>
          <a:stretch/>
        </p:blipFill>
        <p:spPr bwMode="auto">
          <a:xfrm>
            <a:off x="7927992" y="4930635"/>
            <a:ext cx="95743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636" t="45082" r="56819" b="38465"/>
          <a:stretch/>
        </p:blipFill>
        <p:spPr bwMode="auto">
          <a:xfrm>
            <a:off x="7913392" y="4179082"/>
            <a:ext cx="8915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545" t="43026" r="13637" b="38465"/>
          <a:stretch/>
        </p:blipFill>
        <p:spPr bwMode="auto">
          <a:xfrm>
            <a:off x="7917768" y="3478450"/>
            <a:ext cx="85343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520" t="17487" r="12157" b="61067"/>
          <a:stretch/>
        </p:blipFill>
        <p:spPr bwMode="auto">
          <a:xfrm>
            <a:off x="7917768" y="2713819"/>
            <a:ext cx="748246"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18" t="14275" r="52526" b="61503"/>
          <a:stretch/>
        </p:blipFill>
        <p:spPr bwMode="auto">
          <a:xfrm>
            <a:off x="7875236" y="1600200"/>
            <a:ext cx="83331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8"/>
          <p:cNvGrpSpPr>
            <a:grpSpLocks/>
          </p:cNvGrpSpPr>
          <p:nvPr/>
        </p:nvGrpSpPr>
        <p:grpSpPr bwMode="auto">
          <a:xfrm>
            <a:off x="355600" y="2451525"/>
            <a:ext cx="3302000" cy="2331777"/>
            <a:chOff x="2362200" y="2895600"/>
            <a:chExt cx="4419600" cy="2209801"/>
          </a:xfrm>
        </p:grpSpPr>
        <p:sp>
          <p:nvSpPr>
            <p:cNvPr id="25" name="Curved Left Arrow 24"/>
            <p:cNvSpPr/>
            <p:nvPr/>
          </p:nvSpPr>
          <p:spPr>
            <a:xfrm rot="10800000">
              <a:off x="2362200" y="2895600"/>
              <a:ext cx="1353751" cy="2071688"/>
            </a:xfrm>
            <a:prstGeom prst="curvedLef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Cambria" panose="02040503050406030204" pitchFamily="18" charset="0"/>
              </a:endParaRPr>
            </a:p>
          </p:txBody>
        </p:sp>
        <p:sp>
          <p:nvSpPr>
            <p:cNvPr id="26" name="Curved Left Arrow 25"/>
            <p:cNvSpPr/>
            <p:nvPr/>
          </p:nvSpPr>
          <p:spPr>
            <a:xfrm>
              <a:off x="5428049" y="3033713"/>
              <a:ext cx="1353751" cy="2071688"/>
            </a:xfrm>
            <a:prstGeom prst="curvedLef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Cambria" panose="02040503050406030204" pitchFamily="18" charset="0"/>
              </a:endParaRPr>
            </a:p>
          </p:txBody>
        </p:sp>
        <p:sp>
          <p:nvSpPr>
            <p:cNvPr id="27" name="TextBox 8"/>
            <p:cNvSpPr txBox="1">
              <a:spLocks noChangeArrowheads="1"/>
            </p:cNvSpPr>
            <p:nvPr/>
          </p:nvSpPr>
          <p:spPr bwMode="auto">
            <a:xfrm>
              <a:off x="3767139" y="2971800"/>
              <a:ext cx="1551668" cy="3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latin typeface="Cambria" panose="02040503050406030204" pitchFamily="18" charset="0"/>
                </a:rPr>
                <a:t>Species 1</a:t>
              </a:r>
            </a:p>
          </p:txBody>
        </p:sp>
        <p:sp>
          <p:nvSpPr>
            <p:cNvPr id="28" name="TextBox 9"/>
            <p:cNvSpPr txBox="1">
              <a:spLocks noChangeArrowheads="1"/>
            </p:cNvSpPr>
            <p:nvPr/>
          </p:nvSpPr>
          <p:spPr bwMode="auto">
            <a:xfrm>
              <a:off x="3876381" y="4646923"/>
              <a:ext cx="1551668" cy="3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latin typeface="Cambria" panose="02040503050406030204" pitchFamily="18" charset="0"/>
                </a:rPr>
                <a:t>Species 2</a:t>
              </a:r>
            </a:p>
          </p:txBody>
        </p:sp>
      </p:grpSp>
      <p:sp>
        <p:nvSpPr>
          <p:cNvPr id="2" name="TextBox 1"/>
          <p:cNvSpPr txBox="1"/>
          <p:nvPr/>
        </p:nvSpPr>
        <p:spPr>
          <a:xfrm>
            <a:off x="3810000" y="2630539"/>
            <a:ext cx="1045479" cy="1862048"/>
          </a:xfrm>
          <a:prstGeom prst="rect">
            <a:avLst/>
          </a:prstGeom>
          <a:noFill/>
        </p:spPr>
        <p:txBody>
          <a:bodyPr wrap="none" rtlCol="0">
            <a:spAutoFit/>
          </a:bodyPr>
          <a:lstStyle/>
          <a:p>
            <a:r>
              <a:rPr lang="en-US" sz="11500" dirty="0" smtClean="0"/>
              <a:t>+</a:t>
            </a:r>
            <a:endParaRPr lang="en-US" sz="11500" dirty="0"/>
          </a:p>
        </p:txBody>
      </p:sp>
    </p:spTree>
    <p:extLst>
      <p:ext uri="{BB962C8B-B14F-4D97-AF65-F5344CB8AC3E}">
        <p14:creationId xmlns:p14="http://schemas.microsoft.com/office/powerpoint/2010/main" val="294317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066800"/>
            <a:ext cx="1899879" cy="553998"/>
          </a:xfrm>
          <a:prstGeom prst="rect">
            <a:avLst/>
          </a:prstGeom>
          <a:noFill/>
        </p:spPr>
        <p:txBody>
          <a:bodyPr wrap="none" rtlCol="0">
            <a:spAutoFit/>
          </a:bodyPr>
          <a:lstStyle/>
          <a:p>
            <a:pPr algn="ctr"/>
            <a:r>
              <a:rPr lang="en-US" sz="1600" b="1" dirty="0"/>
              <a:t>F</a:t>
            </a:r>
            <a:r>
              <a:rPr lang="en-US" sz="1600" b="1" dirty="0" smtClean="0"/>
              <a:t>irst time interval</a:t>
            </a:r>
          </a:p>
          <a:p>
            <a:pPr algn="ctr"/>
            <a:r>
              <a:rPr lang="en-US" sz="1400" b="1" dirty="0" smtClean="0"/>
              <a:t>(no coevolution)</a:t>
            </a:r>
            <a:endParaRPr lang="en-US" sz="1400" b="1" dirty="0"/>
          </a:p>
        </p:txBody>
      </p:sp>
      <p:sp>
        <p:nvSpPr>
          <p:cNvPr id="36" name="TextBox 35"/>
          <p:cNvSpPr txBox="1"/>
          <p:nvPr/>
        </p:nvSpPr>
        <p:spPr>
          <a:xfrm>
            <a:off x="3475385" y="1066800"/>
            <a:ext cx="2193229" cy="553998"/>
          </a:xfrm>
          <a:prstGeom prst="rect">
            <a:avLst/>
          </a:prstGeom>
          <a:noFill/>
        </p:spPr>
        <p:txBody>
          <a:bodyPr wrap="none" rtlCol="0">
            <a:spAutoFit/>
          </a:bodyPr>
          <a:lstStyle/>
          <a:p>
            <a:r>
              <a:rPr lang="en-US" sz="1600" b="1" dirty="0"/>
              <a:t>S</a:t>
            </a:r>
            <a:r>
              <a:rPr lang="en-US" sz="1600" b="1" dirty="0" smtClean="0"/>
              <a:t>econd time interval</a:t>
            </a:r>
          </a:p>
          <a:p>
            <a:pPr algn="ctr"/>
            <a:r>
              <a:rPr lang="en-US" sz="1400" b="1" dirty="0" smtClean="0"/>
              <a:t>(2-way </a:t>
            </a:r>
            <a:r>
              <a:rPr lang="en-US" sz="1400" b="1" dirty="0"/>
              <a:t>coevolution</a:t>
            </a:r>
            <a:r>
              <a:rPr lang="en-US" sz="1400" b="1" dirty="0" smtClean="0"/>
              <a:t>)</a:t>
            </a:r>
            <a:endParaRPr lang="en-US" sz="1400" b="1" dirty="0"/>
          </a:p>
        </p:txBody>
      </p:sp>
      <p:sp>
        <p:nvSpPr>
          <p:cNvPr id="73" name="TextBox 72"/>
          <p:cNvSpPr txBox="1"/>
          <p:nvPr/>
        </p:nvSpPr>
        <p:spPr>
          <a:xfrm>
            <a:off x="6490995" y="1066800"/>
            <a:ext cx="1967205" cy="553998"/>
          </a:xfrm>
          <a:prstGeom prst="rect">
            <a:avLst/>
          </a:prstGeom>
          <a:noFill/>
        </p:spPr>
        <p:txBody>
          <a:bodyPr wrap="none" rtlCol="0">
            <a:spAutoFit/>
          </a:bodyPr>
          <a:lstStyle/>
          <a:p>
            <a:r>
              <a:rPr lang="en-US" sz="1600" b="1" dirty="0" smtClean="0"/>
              <a:t>Third time interval</a:t>
            </a:r>
          </a:p>
          <a:p>
            <a:pPr algn="ctr"/>
            <a:r>
              <a:rPr lang="en-US" sz="1400" b="1" dirty="0" smtClean="0"/>
              <a:t>(3-way </a:t>
            </a:r>
            <a:r>
              <a:rPr lang="en-US" sz="1400" b="1" dirty="0"/>
              <a:t>coevolution</a:t>
            </a:r>
            <a:r>
              <a:rPr lang="en-US" sz="1400" b="1" dirty="0" smtClean="0"/>
              <a:t>)</a:t>
            </a:r>
            <a:endParaRPr lang="en-US" sz="1400" b="1" dirty="0"/>
          </a:p>
        </p:txBody>
      </p:sp>
      <p:sp>
        <p:nvSpPr>
          <p:cNvPr id="58" name="TextBox 3"/>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100" b="1" dirty="0">
                <a:latin typeface="Cambria" panose="02040503050406030204" pitchFamily="18" charset="0"/>
                <a:cs typeface="Times New Roman" pitchFamily="18" charset="0"/>
              </a:rPr>
              <a:t>A general modeling approach</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76400"/>
            <a:ext cx="122433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6862" y="1676400"/>
            <a:ext cx="122204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8410" y="1676400"/>
            <a:ext cx="141499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noChangeAspect="1"/>
          </p:cNvGrpSpPr>
          <p:nvPr/>
        </p:nvGrpSpPr>
        <p:grpSpPr>
          <a:xfrm>
            <a:off x="444500" y="3733800"/>
            <a:ext cx="2222500" cy="2286000"/>
            <a:chOff x="304800" y="3581400"/>
            <a:chExt cx="2667000" cy="2743200"/>
          </a:xfrm>
        </p:grpSpPr>
        <p:sp>
          <p:nvSpPr>
            <p:cNvPr id="7" name="Rounded Rectangle 6"/>
            <p:cNvSpPr/>
            <p:nvPr/>
          </p:nvSpPr>
          <p:spPr>
            <a:xfrm>
              <a:off x="304800" y="3581400"/>
              <a:ext cx="2667000" cy="27432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64" y="38100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880" y="38100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014" y="50292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757" y="47244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122" y="56388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830" y="56388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1816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75" y="44196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807" y="41910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9867" y="5251704"/>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a:grpSpLocks noChangeAspect="1"/>
          </p:cNvGrpSpPr>
          <p:nvPr/>
        </p:nvGrpSpPr>
        <p:grpSpPr>
          <a:xfrm>
            <a:off x="3429000" y="3733800"/>
            <a:ext cx="2222500" cy="2286000"/>
            <a:chOff x="3276600" y="3581400"/>
            <a:chExt cx="2667000" cy="2743200"/>
          </a:xfrm>
        </p:grpSpPr>
        <p:sp>
          <p:nvSpPr>
            <p:cNvPr id="74" name="Rounded Rectangle 73"/>
            <p:cNvSpPr/>
            <p:nvPr/>
          </p:nvSpPr>
          <p:spPr>
            <a:xfrm>
              <a:off x="3276600" y="3581400"/>
              <a:ext cx="2667000" cy="27432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264" y="38100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814" y="50292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1816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385" y="445008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3315" y="416052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481" y="3800856"/>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316" y="563880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63880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335" y="480060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a:grpSpLocks noChangeAspect="1"/>
          </p:cNvGrpSpPr>
          <p:nvPr/>
        </p:nvGrpSpPr>
        <p:grpSpPr>
          <a:xfrm>
            <a:off x="6324600" y="3733800"/>
            <a:ext cx="2222500" cy="2286000"/>
            <a:chOff x="6248400" y="3581400"/>
            <a:chExt cx="2667000" cy="2743200"/>
          </a:xfrm>
        </p:grpSpPr>
        <p:sp>
          <p:nvSpPr>
            <p:cNvPr id="89" name="Rounded Rectangle 88"/>
            <p:cNvSpPr/>
            <p:nvPr/>
          </p:nvSpPr>
          <p:spPr>
            <a:xfrm>
              <a:off x="6248400" y="3581400"/>
              <a:ext cx="2667000" cy="274320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064" y="38100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614" y="50292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18160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185" y="4450080"/>
              <a:ext cx="69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5115" y="416052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0281" y="3800856"/>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9116" y="563880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63880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4135" y="4800600"/>
              <a:ext cx="741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819144"/>
              <a:ext cx="7967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8526" y="5141976"/>
              <a:ext cx="7967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2531" y="3800856"/>
              <a:ext cx="7967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TextBox 42"/>
          <p:cNvSpPr txBox="1"/>
          <p:nvPr/>
        </p:nvSpPr>
        <p:spPr>
          <a:xfrm>
            <a:off x="0" y="6400800"/>
            <a:ext cx="9144000" cy="369332"/>
          </a:xfrm>
          <a:prstGeom prst="rect">
            <a:avLst/>
          </a:prstGeom>
          <a:noFill/>
        </p:spPr>
        <p:txBody>
          <a:bodyPr wrap="square" rtlCol="0">
            <a:spAutoFit/>
          </a:bodyPr>
          <a:lstStyle/>
          <a:p>
            <a:pPr algn="ctr"/>
            <a:r>
              <a:rPr lang="en-US" b="1" dirty="0" smtClean="0">
                <a:latin typeface="Cambria" panose="02040503050406030204" pitchFamily="18" charset="0"/>
              </a:rPr>
              <a:t>Our approach will be agnostic with respect to the process of speciation</a:t>
            </a:r>
            <a:endParaRPr lang="en-US" b="1" dirty="0">
              <a:latin typeface="Cambria" panose="02040503050406030204" pitchFamily="18" charset="0"/>
            </a:endParaRPr>
          </a:p>
        </p:txBody>
      </p:sp>
    </p:spTree>
    <p:extLst>
      <p:ext uri="{BB962C8B-B14F-4D97-AF65-F5344CB8AC3E}">
        <p14:creationId xmlns:p14="http://schemas.microsoft.com/office/powerpoint/2010/main" val="336733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ot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4654</TotalTime>
  <Words>2950</Words>
  <Application>Microsoft Office PowerPoint</Application>
  <PresentationFormat>On-screen Show (4:3)</PresentationFormat>
  <Paragraphs>217</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Nuismer</dc:creator>
  <cp:lastModifiedBy>Nuismer</cp:lastModifiedBy>
  <cp:revision>547</cp:revision>
  <dcterms:created xsi:type="dcterms:W3CDTF">2009-03-30T20:34:39Z</dcterms:created>
  <dcterms:modified xsi:type="dcterms:W3CDTF">2015-11-17T17:05:15Z</dcterms:modified>
</cp:coreProperties>
</file>